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0"/>
  </p:notesMasterIdLst>
  <p:handoutMasterIdLst>
    <p:handoutMasterId r:id="rId31"/>
  </p:handoutMasterIdLst>
  <p:sldIdLst>
    <p:sldId id="257" r:id="rId2"/>
    <p:sldId id="259" r:id="rId3"/>
    <p:sldId id="260" r:id="rId4"/>
    <p:sldId id="261" r:id="rId5"/>
    <p:sldId id="262" r:id="rId6"/>
    <p:sldId id="263" r:id="rId7"/>
    <p:sldId id="264" r:id="rId8"/>
    <p:sldId id="265" r:id="rId9"/>
    <p:sldId id="266" r:id="rId10"/>
    <p:sldId id="267" r:id="rId11"/>
    <p:sldId id="268" r:id="rId12"/>
    <p:sldId id="271" r:id="rId13"/>
    <p:sldId id="287" r:id="rId14"/>
    <p:sldId id="288" r:id="rId15"/>
    <p:sldId id="289" r:id="rId16"/>
    <p:sldId id="272" r:id="rId17"/>
    <p:sldId id="273" r:id="rId18"/>
    <p:sldId id="274" r:id="rId19"/>
    <p:sldId id="277" r:id="rId20"/>
    <p:sldId id="278" r:id="rId21"/>
    <p:sldId id="279" r:id="rId22"/>
    <p:sldId id="280" r:id="rId23"/>
    <p:sldId id="281" r:id="rId24"/>
    <p:sldId id="282" r:id="rId25"/>
    <p:sldId id="283" r:id="rId26"/>
    <p:sldId id="290" r:id="rId27"/>
    <p:sldId id="291" r:id="rId28"/>
    <p:sldId id="269"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6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2" autoAdjust="0"/>
    <p:restoredTop sz="94660" autoAdjust="0"/>
  </p:normalViewPr>
  <p:slideViewPr>
    <p:cSldViewPr>
      <p:cViewPr varScale="1">
        <p:scale>
          <a:sx n="68" d="100"/>
          <a:sy n="68" d="100"/>
        </p:scale>
        <p:origin x="-16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B5EC8A-48D1-4818-AF45-028F47DBC9DC}" type="datetimeFigureOut">
              <a:rPr lang="tr-TR" smtClean="0"/>
              <a:pPr/>
              <a:t>09.12.2015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FE0452-2C31-4EFB-B4B7-6066AD8DEEFA}" type="slidenum">
              <a:rPr lang="tr-TR" smtClean="0"/>
              <a:pPr/>
              <a:t>‹#›</a:t>
            </a:fld>
            <a:endParaRPr lang="tr-TR"/>
          </a:p>
        </p:txBody>
      </p:sp>
    </p:spTree>
    <p:extLst>
      <p:ext uri="{BB962C8B-B14F-4D97-AF65-F5344CB8AC3E}">
        <p14:creationId xmlns:p14="http://schemas.microsoft.com/office/powerpoint/2010/main" val="257707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55FE3-4994-4158-9201-F1FEF39D9930}" type="datetimeFigureOut">
              <a:rPr lang="tr-TR" smtClean="0"/>
              <a:pPr/>
              <a:t>09.12.2015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73B4A9-6633-4F13-BEEF-7C5752D58467}" type="slidenum">
              <a:rPr lang="tr-TR" smtClean="0"/>
              <a:pPr/>
              <a:t>‹#›</a:t>
            </a:fld>
            <a:endParaRPr lang="tr-TR"/>
          </a:p>
        </p:txBody>
      </p:sp>
    </p:spTree>
    <p:extLst>
      <p:ext uri="{BB962C8B-B14F-4D97-AF65-F5344CB8AC3E}">
        <p14:creationId xmlns:p14="http://schemas.microsoft.com/office/powerpoint/2010/main" val="263572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1973B4A9-6633-4F13-BEEF-7C5752D58467}"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cs typeface="Arial" charset="0"/>
              </a:defRPr>
            </a:lvl1pPr>
          </a:lstStyle>
          <a:p>
            <a:pPr>
              <a:defRPr/>
            </a:pPr>
            <a:fld id="{42E37448-8739-48D7-9F1D-840A306F4031}" type="datetimeFigureOut">
              <a:rPr lang="tr-TR"/>
              <a:pPr>
                <a:defRPr/>
              </a:pPr>
              <a:t>09.12.2015</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cs typeface="Arial" charset="0"/>
              </a:defRPr>
            </a:lvl1pPr>
          </a:lstStyle>
          <a:p>
            <a:pPr>
              <a:defRPr/>
            </a:pPr>
            <a:fld id="{62817F65-FF30-44EE-9464-F753207B62C1}" type="slidenum">
              <a:rPr lang="tr-TR"/>
              <a:pPr>
                <a:defRPr/>
              </a:pPr>
              <a:t>‹#›</a:t>
            </a:fld>
            <a:endParaRPr lang="tr-TR"/>
          </a:p>
        </p:txBody>
      </p:sp>
    </p:spTree>
    <p:extLst>
      <p:ext uri="{BB962C8B-B14F-4D97-AF65-F5344CB8AC3E}">
        <p14:creationId xmlns:p14="http://schemas.microsoft.com/office/powerpoint/2010/main" val="161773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cs typeface="Arial" charset="0"/>
              </a:defRPr>
            </a:lvl1pPr>
          </a:lstStyle>
          <a:p>
            <a:pPr>
              <a:defRPr/>
            </a:pPr>
            <a:fld id="{D7178903-172D-449A-8E7A-7956C3DEB2E6}" type="datetimeFigureOut">
              <a:rPr lang="tr-TR"/>
              <a:pPr>
                <a:defRPr/>
              </a:pPr>
              <a:t>09.12.2015</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cs typeface="Arial" charset="0"/>
              </a:defRPr>
            </a:lvl1pPr>
          </a:lstStyle>
          <a:p>
            <a:pPr>
              <a:defRPr/>
            </a:pPr>
            <a:fld id="{16BC3B61-6E93-45B3-B3EC-53A245145255}" type="slidenum">
              <a:rPr lang="tr-TR"/>
              <a:pPr>
                <a:defRPr/>
              </a:pPr>
              <a:t>‹#›</a:t>
            </a:fld>
            <a:endParaRPr lang="tr-TR"/>
          </a:p>
        </p:txBody>
      </p:sp>
    </p:spTree>
    <p:extLst>
      <p:ext uri="{BB962C8B-B14F-4D97-AF65-F5344CB8AC3E}">
        <p14:creationId xmlns:p14="http://schemas.microsoft.com/office/powerpoint/2010/main" val="1876407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cs typeface="Arial" charset="0"/>
              </a:defRPr>
            </a:lvl1pPr>
          </a:lstStyle>
          <a:p>
            <a:pPr>
              <a:defRPr/>
            </a:pPr>
            <a:fld id="{5E4715E1-394C-4DA3-904D-23F3F3A7A3E7}" type="datetimeFigureOut">
              <a:rPr lang="tr-TR"/>
              <a:pPr>
                <a:defRPr/>
              </a:pPr>
              <a:t>09.12.2015</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cs typeface="Arial" charset="0"/>
              </a:defRPr>
            </a:lvl1pPr>
          </a:lstStyle>
          <a:p>
            <a:pPr>
              <a:defRPr/>
            </a:pPr>
            <a:fld id="{9A6316ED-E020-493E-88C9-E7C7C7145F6C}" type="slidenum">
              <a:rPr lang="tr-TR"/>
              <a:pPr>
                <a:defRPr/>
              </a:pPr>
              <a:t>‹#›</a:t>
            </a:fld>
            <a:endParaRPr lang="tr-TR"/>
          </a:p>
        </p:txBody>
      </p:sp>
    </p:spTree>
    <p:extLst>
      <p:ext uri="{BB962C8B-B14F-4D97-AF65-F5344CB8AC3E}">
        <p14:creationId xmlns:p14="http://schemas.microsoft.com/office/powerpoint/2010/main" val="180047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cs typeface="Arial" charset="0"/>
              </a:defRPr>
            </a:lvl1pPr>
          </a:lstStyle>
          <a:p>
            <a:pPr>
              <a:defRPr/>
            </a:pPr>
            <a:fld id="{921E3832-555B-4FD6-99C7-E172F851E2CB}" type="datetimeFigureOut">
              <a:rPr lang="tr-TR"/>
              <a:pPr>
                <a:defRPr/>
              </a:pPr>
              <a:t>09.12.2015</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cs typeface="Arial" charset="0"/>
              </a:defRPr>
            </a:lvl1pPr>
          </a:lstStyle>
          <a:p>
            <a:pPr>
              <a:defRPr/>
            </a:pPr>
            <a:fld id="{02F1D92F-E50C-4545-9ECB-2CAF27DD4006}" type="slidenum">
              <a:rPr lang="tr-TR"/>
              <a:pPr>
                <a:defRPr/>
              </a:pPr>
              <a:t>‹#›</a:t>
            </a:fld>
            <a:endParaRPr lang="tr-TR"/>
          </a:p>
        </p:txBody>
      </p:sp>
    </p:spTree>
    <p:extLst>
      <p:ext uri="{BB962C8B-B14F-4D97-AF65-F5344CB8AC3E}">
        <p14:creationId xmlns:p14="http://schemas.microsoft.com/office/powerpoint/2010/main" val="101274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cs typeface="Arial" charset="0"/>
              </a:defRPr>
            </a:lvl1pPr>
          </a:lstStyle>
          <a:p>
            <a:pPr>
              <a:defRPr/>
            </a:pPr>
            <a:fld id="{C2B7CE0F-2052-42AE-ABC7-0208AE7000D0}" type="datetimeFigureOut">
              <a:rPr lang="tr-TR"/>
              <a:pPr>
                <a:defRPr/>
              </a:pPr>
              <a:t>09.12.2015</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cs typeface="Arial" charset="0"/>
              </a:defRPr>
            </a:lvl1pPr>
          </a:lstStyle>
          <a:p>
            <a:pPr>
              <a:defRPr/>
            </a:pPr>
            <a:fld id="{42A631C5-5738-4B4E-8212-1DE7562EDCD9}" type="slidenum">
              <a:rPr lang="tr-TR"/>
              <a:pPr>
                <a:defRPr/>
              </a:pPr>
              <a:t>‹#›</a:t>
            </a:fld>
            <a:endParaRPr lang="tr-TR"/>
          </a:p>
        </p:txBody>
      </p:sp>
    </p:spTree>
    <p:extLst>
      <p:ext uri="{BB962C8B-B14F-4D97-AF65-F5344CB8AC3E}">
        <p14:creationId xmlns:p14="http://schemas.microsoft.com/office/powerpoint/2010/main" val="24021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cs typeface="Arial" charset="0"/>
              </a:defRPr>
            </a:lvl1pPr>
          </a:lstStyle>
          <a:p>
            <a:pPr>
              <a:defRPr/>
            </a:pPr>
            <a:fld id="{068BE5B8-071B-4829-8239-E72F878B85A5}" type="datetimeFigureOut">
              <a:rPr lang="tr-TR"/>
              <a:pPr>
                <a:defRPr/>
              </a:pPr>
              <a:t>09.12.2015</a:t>
            </a:fld>
            <a:endParaRPr lang="tr-TR"/>
          </a:p>
        </p:txBody>
      </p:sp>
      <p:sp>
        <p:nvSpPr>
          <p:cNvPr id="6"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7" name="5 Slayt Numarası Yer Tutucusu"/>
          <p:cNvSpPr>
            <a:spLocks noGrp="1"/>
          </p:cNvSpPr>
          <p:nvPr>
            <p:ph type="sldNum" sz="quarter" idx="12"/>
          </p:nvPr>
        </p:nvSpPr>
        <p:spPr/>
        <p:txBody>
          <a:bodyPr/>
          <a:lstStyle>
            <a:lvl1pPr>
              <a:defRPr>
                <a:cs typeface="Arial" charset="0"/>
              </a:defRPr>
            </a:lvl1pPr>
          </a:lstStyle>
          <a:p>
            <a:pPr>
              <a:defRPr/>
            </a:pPr>
            <a:fld id="{1FF0F5F8-FE0B-44B4-BC98-425D8412E949}" type="slidenum">
              <a:rPr lang="tr-TR"/>
              <a:pPr>
                <a:defRPr/>
              </a:pPr>
              <a:t>‹#›</a:t>
            </a:fld>
            <a:endParaRPr lang="tr-TR"/>
          </a:p>
        </p:txBody>
      </p:sp>
    </p:spTree>
    <p:extLst>
      <p:ext uri="{BB962C8B-B14F-4D97-AF65-F5344CB8AC3E}">
        <p14:creationId xmlns:p14="http://schemas.microsoft.com/office/powerpoint/2010/main" val="280993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cs typeface="Arial" charset="0"/>
              </a:defRPr>
            </a:lvl1pPr>
          </a:lstStyle>
          <a:p>
            <a:pPr>
              <a:defRPr/>
            </a:pPr>
            <a:fld id="{50F20D13-4AB4-4381-ADBA-DF193C7CF26F}" type="datetimeFigureOut">
              <a:rPr lang="tr-TR"/>
              <a:pPr>
                <a:defRPr/>
              </a:pPr>
              <a:t>09.12.2015</a:t>
            </a:fld>
            <a:endParaRPr lang="tr-TR"/>
          </a:p>
        </p:txBody>
      </p:sp>
      <p:sp>
        <p:nvSpPr>
          <p:cNvPr id="8"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9" name="5 Slayt Numarası Yer Tutucusu"/>
          <p:cNvSpPr>
            <a:spLocks noGrp="1"/>
          </p:cNvSpPr>
          <p:nvPr>
            <p:ph type="sldNum" sz="quarter" idx="12"/>
          </p:nvPr>
        </p:nvSpPr>
        <p:spPr/>
        <p:txBody>
          <a:bodyPr/>
          <a:lstStyle>
            <a:lvl1pPr>
              <a:defRPr>
                <a:cs typeface="Arial" charset="0"/>
              </a:defRPr>
            </a:lvl1pPr>
          </a:lstStyle>
          <a:p>
            <a:pPr>
              <a:defRPr/>
            </a:pPr>
            <a:fld id="{D3081C9B-A929-41AE-B56B-2907031B8DC6}" type="slidenum">
              <a:rPr lang="tr-TR"/>
              <a:pPr>
                <a:defRPr/>
              </a:pPr>
              <a:t>‹#›</a:t>
            </a:fld>
            <a:endParaRPr lang="tr-TR"/>
          </a:p>
        </p:txBody>
      </p:sp>
    </p:spTree>
    <p:extLst>
      <p:ext uri="{BB962C8B-B14F-4D97-AF65-F5344CB8AC3E}">
        <p14:creationId xmlns:p14="http://schemas.microsoft.com/office/powerpoint/2010/main" val="377988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cs typeface="Arial" charset="0"/>
              </a:defRPr>
            </a:lvl1pPr>
          </a:lstStyle>
          <a:p>
            <a:pPr>
              <a:defRPr/>
            </a:pPr>
            <a:fld id="{1E61DE46-38EF-442C-A75B-EB574E70F901}" type="datetimeFigureOut">
              <a:rPr lang="tr-TR"/>
              <a:pPr>
                <a:defRPr/>
              </a:pPr>
              <a:t>09.12.2015</a:t>
            </a:fld>
            <a:endParaRPr lang="tr-TR"/>
          </a:p>
        </p:txBody>
      </p:sp>
      <p:sp>
        <p:nvSpPr>
          <p:cNvPr id="4"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5" name="5 Slayt Numarası Yer Tutucusu"/>
          <p:cNvSpPr>
            <a:spLocks noGrp="1"/>
          </p:cNvSpPr>
          <p:nvPr>
            <p:ph type="sldNum" sz="quarter" idx="12"/>
          </p:nvPr>
        </p:nvSpPr>
        <p:spPr/>
        <p:txBody>
          <a:bodyPr/>
          <a:lstStyle>
            <a:lvl1pPr>
              <a:defRPr>
                <a:cs typeface="Arial" charset="0"/>
              </a:defRPr>
            </a:lvl1pPr>
          </a:lstStyle>
          <a:p>
            <a:pPr>
              <a:defRPr/>
            </a:pPr>
            <a:fld id="{F2F29C30-E279-4FD7-8291-173FB23ACECB}" type="slidenum">
              <a:rPr lang="tr-TR"/>
              <a:pPr>
                <a:defRPr/>
              </a:pPr>
              <a:t>‹#›</a:t>
            </a:fld>
            <a:endParaRPr lang="tr-TR"/>
          </a:p>
        </p:txBody>
      </p:sp>
    </p:spTree>
    <p:extLst>
      <p:ext uri="{BB962C8B-B14F-4D97-AF65-F5344CB8AC3E}">
        <p14:creationId xmlns:p14="http://schemas.microsoft.com/office/powerpoint/2010/main" val="407560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cs typeface="Arial" charset="0"/>
              </a:defRPr>
            </a:lvl1pPr>
          </a:lstStyle>
          <a:p>
            <a:pPr>
              <a:defRPr/>
            </a:pPr>
            <a:fld id="{9BDB595C-98E0-40C2-A8BC-60F9102D0F41}" type="datetimeFigureOut">
              <a:rPr lang="tr-TR"/>
              <a:pPr>
                <a:defRPr/>
              </a:pPr>
              <a:t>09.12.2015</a:t>
            </a:fld>
            <a:endParaRPr lang="tr-TR"/>
          </a:p>
        </p:txBody>
      </p:sp>
      <p:sp>
        <p:nvSpPr>
          <p:cNvPr id="3"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4" name="5 Slayt Numarası Yer Tutucusu"/>
          <p:cNvSpPr>
            <a:spLocks noGrp="1"/>
          </p:cNvSpPr>
          <p:nvPr>
            <p:ph type="sldNum" sz="quarter" idx="12"/>
          </p:nvPr>
        </p:nvSpPr>
        <p:spPr/>
        <p:txBody>
          <a:bodyPr/>
          <a:lstStyle>
            <a:lvl1pPr>
              <a:defRPr>
                <a:cs typeface="Arial" charset="0"/>
              </a:defRPr>
            </a:lvl1pPr>
          </a:lstStyle>
          <a:p>
            <a:pPr>
              <a:defRPr/>
            </a:pPr>
            <a:fld id="{CF071551-154A-48B1-9137-56E5A49B2D12}" type="slidenum">
              <a:rPr lang="tr-TR"/>
              <a:pPr>
                <a:defRPr/>
              </a:pPr>
              <a:t>‹#›</a:t>
            </a:fld>
            <a:endParaRPr lang="tr-TR"/>
          </a:p>
        </p:txBody>
      </p:sp>
    </p:spTree>
    <p:extLst>
      <p:ext uri="{BB962C8B-B14F-4D97-AF65-F5344CB8AC3E}">
        <p14:creationId xmlns:p14="http://schemas.microsoft.com/office/powerpoint/2010/main" val="163272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cs typeface="Arial" charset="0"/>
              </a:defRPr>
            </a:lvl1pPr>
          </a:lstStyle>
          <a:p>
            <a:pPr>
              <a:defRPr/>
            </a:pPr>
            <a:fld id="{D3241F90-DC72-4BF8-8209-90C341FEF3FD}" type="datetimeFigureOut">
              <a:rPr lang="tr-TR"/>
              <a:pPr>
                <a:defRPr/>
              </a:pPr>
              <a:t>09.12.2015</a:t>
            </a:fld>
            <a:endParaRPr lang="tr-TR"/>
          </a:p>
        </p:txBody>
      </p:sp>
      <p:sp>
        <p:nvSpPr>
          <p:cNvPr id="6"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7" name="5 Slayt Numarası Yer Tutucusu"/>
          <p:cNvSpPr>
            <a:spLocks noGrp="1"/>
          </p:cNvSpPr>
          <p:nvPr>
            <p:ph type="sldNum" sz="quarter" idx="12"/>
          </p:nvPr>
        </p:nvSpPr>
        <p:spPr/>
        <p:txBody>
          <a:bodyPr/>
          <a:lstStyle>
            <a:lvl1pPr>
              <a:defRPr>
                <a:cs typeface="Arial" charset="0"/>
              </a:defRPr>
            </a:lvl1pPr>
          </a:lstStyle>
          <a:p>
            <a:pPr>
              <a:defRPr/>
            </a:pPr>
            <a:fld id="{7C9D28E5-0602-4DE2-8B3D-18C746B34FE2}" type="slidenum">
              <a:rPr lang="tr-TR"/>
              <a:pPr>
                <a:defRPr/>
              </a:pPr>
              <a:t>‹#›</a:t>
            </a:fld>
            <a:endParaRPr lang="tr-TR"/>
          </a:p>
        </p:txBody>
      </p:sp>
    </p:spTree>
    <p:extLst>
      <p:ext uri="{BB962C8B-B14F-4D97-AF65-F5344CB8AC3E}">
        <p14:creationId xmlns:p14="http://schemas.microsoft.com/office/powerpoint/2010/main" val="81778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cs typeface="Arial" charset="0"/>
              </a:defRPr>
            </a:lvl1pPr>
          </a:lstStyle>
          <a:p>
            <a:pPr>
              <a:defRPr/>
            </a:pPr>
            <a:fld id="{95C98716-EE30-430F-8748-455CDD98B2E0}" type="datetimeFigureOut">
              <a:rPr lang="tr-TR"/>
              <a:pPr>
                <a:defRPr/>
              </a:pPr>
              <a:t>09.12.2015</a:t>
            </a:fld>
            <a:endParaRPr lang="tr-TR"/>
          </a:p>
        </p:txBody>
      </p:sp>
      <p:sp>
        <p:nvSpPr>
          <p:cNvPr id="6"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7" name="5 Slayt Numarası Yer Tutucusu"/>
          <p:cNvSpPr>
            <a:spLocks noGrp="1"/>
          </p:cNvSpPr>
          <p:nvPr>
            <p:ph type="sldNum" sz="quarter" idx="12"/>
          </p:nvPr>
        </p:nvSpPr>
        <p:spPr/>
        <p:txBody>
          <a:bodyPr/>
          <a:lstStyle>
            <a:lvl1pPr>
              <a:defRPr>
                <a:cs typeface="Arial" charset="0"/>
              </a:defRPr>
            </a:lvl1pPr>
          </a:lstStyle>
          <a:p>
            <a:pPr>
              <a:defRPr/>
            </a:pPr>
            <a:fld id="{B911DCFC-BD3F-46D8-8E2D-734E43E414DB}" type="slidenum">
              <a:rPr lang="tr-TR"/>
              <a:pPr>
                <a:defRPr/>
              </a:pPr>
              <a:t>‹#›</a:t>
            </a:fld>
            <a:endParaRPr lang="tr-TR"/>
          </a:p>
        </p:txBody>
      </p:sp>
    </p:spTree>
    <p:extLst>
      <p:ext uri="{BB962C8B-B14F-4D97-AF65-F5344CB8AC3E}">
        <p14:creationId xmlns:p14="http://schemas.microsoft.com/office/powerpoint/2010/main" val="280515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1C11DBC2-FC48-4C35-A61F-624416132090}" type="datetimeFigureOut">
              <a:rPr lang="tr-TR"/>
              <a:pPr>
                <a:defRPr/>
              </a:pPr>
              <a:t>09.12.2015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2E180113-9F0A-47E7-B90A-1345CDDD9408}" type="slidenum">
              <a:rPr lang="tr-TR"/>
              <a:pPr>
                <a:defRPr/>
              </a:pPr>
              <a:t>‹#›</a:t>
            </a:fld>
            <a:endParaRPr lang="tr-TR"/>
          </a:p>
        </p:txBody>
      </p:sp>
    </p:spTree>
    <p:extLst>
      <p:ext uri="{BB962C8B-B14F-4D97-AF65-F5344CB8AC3E}">
        <p14:creationId xmlns:p14="http://schemas.microsoft.com/office/powerpoint/2010/main" val="291040552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23850" y="2636838"/>
            <a:ext cx="8820150" cy="1871662"/>
          </a:xfrm>
        </p:spPr>
        <p:txBody>
          <a:bodyPr>
            <a:normAutofit fontScale="90000"/>
          </a:bodyPr>
          <a:lstStyle/>
          <a:p>
            <a:pPr algn="ctr"/>
            <a:r>
              <a:rPr lang="tr-TR" dirty="0" smtClean="0">
                <a:latin typeface="Bookman Old Style" pitchFamily="18" charset="0"/>
              </a:rPr>
              <a:t/>
            </a:r>
            <a:br>
              <a:rPr lang="tr-TR" dirty="0" smtClean="0">
                <a:latin typeface="Bookman Old Style" pitchFamily="18" charset="0"/>
              </a:rPr>
            </a:br>
            <a:r>
              <a:rPr lang="tr-TR" b="1" dirty="0" smtClean="0">
                <a:solidFill>
                  <a:srgbClr val="006600"/>
                </a:solidFill>
                <a:latin typeface="+mj-lt"/>
              </a:rPr>
              <a:t>SAĞLIK İLETİŞİMİ ve </a:t>
            </a:r>
            <a:br>
              <a:rPr lang="tr-TR" b="1" dirty="0" smtClean="0">
                <a:solidFill>
                  <a:srgbClr val="006600"/>
                </a:solidFill>
                <a:latin typeface="+mj-lt"/>
              </a:rPr>
            </a:br>
            <a:r>
              <a:rPr lang="tr-TR" b="1" dirty="0" smtClean="0">
                <a:solidFill>
                  <a:srgbClr val="006600"/>
                </a:solidFill>
                <a:latin typeface="+mj-lt"/>
              </a:rPr>
              <a:t>SAĞLIK HABERCİLİĞİ</a:t>
            </a:r>
            <a:endParaRPr lang="tr-TR" b="1" dirty="0">
              <a:solidFill>
                <a:srgbClr val="006600"/>
              </a:solidFill>
              <a:latin typeface="+mj-lt"/>
            </a:endParaRPr>
          </a:p>
        </p:txBody>
      </p:sp>
      <p:sp>
        <p:nvSpPr>
          <p:cNvPr id="3" name="2 Alt Başlık"/>
          <p:cNvSpPr>
            <a:spLocks noGrp="1"/>
          </p:cNvSpPr>
          <p:nvPr>
            <p:ph type="subTitle" idx="4294967295"/>
          </p:nvPr>
        </p:nvSpPr>
        <p:spPr>
          <a:xfrm>
            <a:off x="0" y="4508500"/>
            <a:ext cx="7853363" cy="2233613"/>
          </a:xfrm>
        </p:spPr>
        <p:txBody>
          <a:bodyPr>
            <a:normAutofit fontScale="47500" lnSpcReduction="20000"/>
          </a:bodyPr>
          <a:lstStyle/>
          <a:p>
            <a:pPr algn="just"/>
            <a:endParaRPr lang="tr-TR" sz="2800" b="1" dirty="0" smtClean="0">
              <a:latin typeface="Bookman Old Style" pitchFamily="18" charset="0"/>
            </a:endParaRPr>
          </a:p>
          <a:p>
            <a:pPr algn="ctr"/>
            <a:endParaRPr lang="tr-TR" sz="2800" b="1" dirty="0" smtClean="0">
              <a:latin typeface="Bookman Old Style" pitchFamily="18" charset="0"/>
            </a:endParaRPr>
          </a:p>
          <a:p>
            <a:endParaRPr lang="tr-TR" sz="2400" b="1" dirty="0" smtClean="0">
              <a:solidFill>
                <a:schemeClr val="bg1"/>
              </a:solidFill>
              <a:latin typeface="Bookman Old Style" pitchFamily="18" charset="0"/>
            </a:endParaRPr>
          </a:p>
          <a:p>
            <a:endParaRPr lang="tr-TR" sz="2400" b="1" dirty="0" smtClean="0">
              <a:solidFill>
                <a:schemeClr val="bg1"/>
              </a:solidFill>
              <a:latin typeface="Bookman Old Style" pitchFamily="18" charset="0"/>
            </a:endParaRPr>
          </a:p>
          <a:p>
            <a:endParaRPr lang="tr-TR" sz="4400" b="1" dirty="0" smtClean="0">
              <a:solidFill>
                <a:schemeClr val="bg1"/>
              </a:solidFill>
              <a:latin typeface="Bookman Old Style" pitchFamily="18" charset="0"/>
            </a:endParaRPr>
          </a:p>
          <a:p>
            <a:r>
              <a:rPr lang="tr-TR" sz="4400" b="1" dirty="0" smtClean="0">
                <a:solidFill>
                  <a:schemeClr val="bg1"/>
                </a:solidFill>
                <a:latin typeface="Bookman Old Style" pitchFamily="18" charset="0"/>
              </a:rPr>
              <a:t>DOÇ.DR.İNCİ ÇINARLI</a:t>
            </a:r>
          </a:p>
          <a:p>
            <a:r>
              <a:rPr lang="tr-TR" sz="4400" b="1" dirty="0" smtClean="0">
                <a:solidFill>
                  <a:schemeClr val="bg1"/>
                </a:solidFill>
                <a:latin typeface="Bookman Old Style" pitchFamily="18" charset="0"/>
              </a:rPr>
              <a:t>GALATASARAY ÜNİVERSİTESİ</a:t>
            </a:r>
          </a:p>
          <a:p>
            <a:r>
              <a:rPr lang="tr-TR" sz="4400" b="1" dirty="0" smtClean="0">
                <a:solidFill>
                  <a:schemeClr val="bg1"/>
                </a:solidFill>
                <a:latin typeface="Bookman Old Style" pitchFamily="18" charset="0"/>
              </a:rPr>
              <a:t>İLETİŞİM FAKÜLTESİ</a:t>
            </a:r>
          </a:p>
          <a:p>
            <a:endParaRPr lang="tr-TR" sz="2800" b="1" dirty="0" smtClean="0">
              <a:solidFill>
                <a:schemeClr val="bg1"/>
              </a:solidFill>
              <a:latin typeface="Bookman Old Style" pitchFamily="18" charset="0"/>
            </a:endParaRPr>
          </a:p>
          <a:p>
            <a:endParaRPr lang="tr-TR" sz="2800" b="1" dirty="0" smtClean="0">
              <a:solidFill>
                <a:schemeClr val="bg1"/>
              </a:solidFill>
              <a:latin typeface="Bookman Old Style" pitchFamily="18" charset="0"/>
            </a:endParaRPr>
          </a:p>
          <a:p>
            <a:pPr algn="l"/>
            <a:endParaRPr lang="tr-TR" sz="2800" b="1" dirty="0" smtClean="0">
              <a:solidFill>
                <a:schemeClr val="bg1"/>
              </a:solidFill>
              <a:latin typeface="Bookman Old Style" pitchFamily="18" charset="0"/>
            </a:endParaRPr>
          </a:p>
          <a:p>
            <a:pPr algn="l"/>
            <a:endParaRPr lang="tr-TR" sz="2800" b="1" dirty="0" smtClean="0">
              <a:solidFill>
                <a:schemeClr val="bg1"/>
              </a:solidFill>
              <a:latin typeface="Bookman Old Style" pitchFamily="18" charset="0"/>
            </a:endParaRPr>
          </a:p>
        </p:txBody>
      </p:sp>
      <p:pic>
        <p:nvPicPr>
          <p:cNvPr id="1027" name="Picture 3" descr="C:\Users\İnci\Desktop\gsuamblem_111x150_beyaz.jpg"/>
          <p:cNvPicPr>
            <a:picLocks noChangeAspect="1" noChangeArrowheads="1"/>
          </p:cNvPicPr>
          <p:nvPr/>
        </p:nvPicPr>
        <p:blipFill>
          <a:blip r:embed="rId3" cstate="print"/>
          <a:srcRect/>
          <a:stretch>
            <a:fillRect/>
          </a:stretch>
        </p:blipFill>
        <p:spPr bwMode="auto">
          <a:xfrm>
            <a:off x="7092280" y="353689"/>
            <a:ext cx="1409700" cy="17609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752600" y="188913"/>
            <a:ext cx="7391400" cy="1143000"/>
          </a:xfrm>
        </p:spPr>
        <p:txBody>
          <a:bodyPr/>
          <a:lstStyle/>
          <a:p>
            <a:r>
              <a:rPr lang="tr-TR" sz="3600" dirty="0" smtClean="0">
                <a:solidFill>
                  <a:schemeClr val="tx1"/>
                </a:solidFill>
                <a:latin typeface="Bookman Old Style" pitchFamily="18" charset="0"/>
              </a:rPr>
              <a:t>Medyada Savunuculuk </a:t>
            </a:r>
            <a:br>
              <a:rPr lang="tr-TR" sz="3600" dirty="0" smtClean="0">
                <a:solidFill>
                  <a:schemeClr val="tx1"/>
                </a:solidFill>
                <a:latin typeface="Bookman Old Style" pitchFamily="18" charset="0"/>
              </a:rPr>
            </a:br>
            <a:r>
              <a:rPr lang="tr-TR" sz="3600" dirty="0" smtClean="0">
                <a:solidFill>
                  <a:schemeClr val="tx1"/>
                </a:solidFill>
                <a:latin typeface="Bookman Old Style" pitchFamily="18" charset="0"/>
              </a:rPr>
              <a:t>(</a:t>
            </a:r>
            <a:r>
              <a:rPr lang="tr-TR" sz="3600" dirty="0" err="1" smtClean="0">
                <a:solidFill>
                  <a:schemeClr val="tx1"/>
                </a:solidFill>
                <a:latin typeface="Bookman Old Style" pitchFamily="18" charset="0"/>
              </a:rPr>
              <a:t>Media</a:t>
            </a:r>
            <a:r>
              <a:rPr lang="tr-TR" sz="3600" dirty="0" smtClean="0">
                <a:solidFill>
                  <a:schemeClr val="tx1"/>
                </a:solidFill>
                <a:latin typeface="Bookman Old Style" pitchFamily="18" charset="0"/>
              </a:rPr>
              <a:t> </a:t>
            </a:r>
            <a:r>
              <a:rPr lang="tr-TR" sz="3600" dirty="0" err="1" smtClean="0">
                <a:solidFill>
                  <a:schemeClr val="tx1"/>
                </a:solidFill>
                <a:latin typeface="Bookman Old Style" pitchFamily="18" charset="0"/>
              </a:rPr>
              <a:t>Advocacy</a:t>
            </a:r>
            <a:r>
              <a:rPr lang="tr-TR" sz="3600" dirty="0" smtClean="0">
                <a:solidFill>
                  <a:schemeClr val="tx1"/>
                </a:solidFill>
                <a:latin typeface="Bookman Old Style" pitchFamily="18" charset="0"/>
              </a:rPr>
              <a:t>)</a:t>
            </a:r>
            <a:endParaRPr lang="tr-TR" sz="36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1341438"/>
            <a:ext cx="7772400" cy="4824412"/>
          </a:xfrm>
        </p:spPr>
        <p:txBody>
          <a:bodyPr>
            <a:normAutofit fontScale="55000" lnSpcReduction="20000"/>
          </a:bodyPr>
          <a:lstStyle/>
          <a:p>
            <a:pPr>
              <a:lnSpc>
                <a:spcPct val="150000"/>
              </a:lnSpc>
              <a:spcBef>
                <a:spcPts val="0"/>
              </a:spcBef>
            </a:pPr>
            <a:r>
              <a:rPr lang="tr-TR" b="1" dirty="0" smtClean="0">
                <a:latin typeface="Bookman Old Style" pitchFamily="18" charset="0"/>
              </a:rPr>
              <a:t>Medyanın sosyal ve kamu politikası inisiyatifini geliştirmek üzere stratejik kullanımıdır. </a:t>
            </a:r>
          </a:p>
          <a:p>
            <a:pPr>
              <a:lnSpc>
                <a:spcPct val="150000"/>
              </a:lnSpc>
              <a:spcBef>
                <a:spcPts val="0"/>
              </a:spcBef>
            </a:pPr>
            <a:endParaRPr lang="tr-TR" b="1" dirty="0" smtClean="0">
              <a:latin typeface="Bookman Old Style" pitchFamily="18" charset="0"/>
            </a:endParaRPr>
          </a:p>
          <a:p>
            <a:pPr>
              <a:lnSpc>
                <a:spcPct val="150000"/>
              </a:lnSpc>
              <a:spcBef>
                <a:spcPts val="0"/>
              </a:spcBef>
            </a:pPr>
            <a:r>
              <a:rPr lang="tr-TR" b="1" dirty="0" smtClean="0">
                <a:latin typeface="Bookman Old Style" pitchFamily="18" charset="0"/>
              </a:rPr>
              <a:t>Bireysel davranışları değiştirmeyi değil, sosyal değişimi amaçlar. </a:t>
            </a:r>
          </a:p>
          <a:p>
            <a:pPr>
              <a:lnSpc>
                <a:spcPct val="150000"/>
              </a:lnSpc>
              <a:spcBef>
                <a:spcPts val="0"/>
              </a:spcBef>
            </a:pPr>
            <a:endParaRPr lang="tr-TR" b="1" dirty="0" smtClean="0">
              <a:latin typeface="Bookman Old Style" pitchFamily="18" charset="0"/>
            </a:endParaRPr>
          </a:p>
          <a:p>
            <a:pPr>
              <a:lnSpc>
                <a:spcPct val="150000"/>
              </a:lnSpc>
              <a:spcBef>
                <a:spcPts val="0"/>
              </a:spcBef>
            </a:pPr>
            <a:r>
              <a:rPr lang="tr-TR" b="1" dirty="0" smtClean="0">
                <a:latin typeface="Bookman Old Style" pitchFamily="18" charset="0"/>
              </a:rPr>
              <a:t>Gruplara (topluluklara) medyada görünürlük, meşruluk ve aynı zamanda da hikâyelerini kendi ağızlarından anlatabilme olanağı tanıması sayesinde güç sağlayabilir. </a:t>
            </a:r>
          </a:p>
          <a:p>
            <a:pPr>
              <a:lnSpc>
                <a:spcPct val="150000"/>
              </a:lnSpc>
              <a:spcBef>
                <a:spcPts val="0"/>
              </a:spcBef>
            </a:pPr>
            <a:endParaRPr lang="tr-TR" b="1" dirty="0" smtClean="0">
              <a:latin typeface="Bookman Old Style" pitchFamily="18" charset="0"/>
            </a:endParaRPr>
          </a:p>
          <a:p>
            <a:pPr>
              <a:lnSpc>
                <a:spcPct val="150000"/>
              </a:lnSpc>
              <a:spcBef>
                <a:spcPts val="0"/>
              </a:spcBef>
            </a:pPr>
            <a:r>
              <a:rPr lang="tr-TR" b="1" dirty="0" smtClean="0">
                <a:latin typeface="Bookman Old Style" pitchFamily="18" charset="0"/>
              </a:rPr>
              <a:t>Gündem yaratma, yaratıcı epidemiyoloji, ünlü kullanımı ve çerçeveleme gibi teknikleri kullanır. </a:t>
            </a:r>
          </a:p>
          <a:p>
            <a:endParaRPr lang="tr-TR" dirty="0" smtClean="0">
              <a:latin typeface="Bookman Old Style" pitchFamily="18" charset="0"/>
            </a:endParaRP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lstStyle/>
          <a:p>
            <a:r>
              <a:rPr lang="tr-TR" sz="3600" dirty="0" smtClean="0">
                <a:solidFill>
                  <a:schemeClr val="tx1"/>
                </a:solidFill>
                <a:latin typeface="Bookman Old Style" pitchFamily="18" charset="0"/>
              </a:rPr>
              <a:t>Halkla İlişkiler</a:t>
            </a:r>
            <a:endParaRPr lang="tr-TR" sz="36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1412875"/>
            <a:ext cx="7772400" cy="4464050"/>
          </a:xfrm>
        </p:spPr>
        <p:txBody>
          <a:bodyPr>
            <a:normAutofit fontScale="77500" lnSpcReduction="20000"/>
          </a:bodyPr>
          <a:lstStyle/>
          <a:p>
            <a:pPr>
              <a:spcBef>
                <a:spcPts val="0"/>
              </a:spcBef>
            </a:pPr>
            <a:endParaRPr lang="tr-TR" dirty="0" smtClean="0">
              <a:latin typeface="Bookman Old Style" pitchFamily="18" charset="0"/>
            </a:endParaRPr>
          </a:p>
          <a:p>
            <a:pPr>
              <a:lnSpc>
                <a:spcPct val="150000"/>
              </a:lnSpc>
              <a:spcBef>
                <a:spcPts val="0"/>
              </a:spcBef>
            </a:pPr>
            <a:r>
              <a:rPr lang="tr-TR" b="1" dirty="0" smtClean="0">
                <a:latin typeface="Bookman Old Style" pitchFamily="18" charset="0"/>
              </a:rPr>
              <a:t>“Bireysel karar almada kültürü ve çevreyi değiştirme tekniği” olarak da tanımlanabilen halkla ilişkiler; sağlıkla ilgili doğru ve güvenilir enformasyonun yayılmasında, sağlıklı davranışa ikna etmede ve sağlık okuryazarlığını (</a:t>
            </a:r>
            <a:r>
              <a:rPr lang="tr-TR" b="1" i="1" dirty="0" err="1" smtClean="0">
                <a:latin typeface="Bookman Old Style" pitchFamily="18" charset="0"/>
              </a:rPr>
              <a:t>health</a:t>
            </a:r>
            <a:r>
              <a:rPr lang="tr-TR" b="1" i="1" dirty="0" smtClean="0">
                <a:latin typeface="Bookman Old Style" pitchFamily="18" charset="0"/>
              </a:rPr>
              <a:t> </a:t>
            </a:r>
            <a:r>
              <a:rPr lang="tr-TR" b="1" i="1" dirty="0" err="1" smtClean="0">
                <a:latin typeface="Bookman Old Style" pitchFamily="18" charset="0"/>
              </a:rPr>
              <a:t>literacy</a:t>
            </a:r>
            <a:r>
              <a:rPr lang="tr-TR" b="1" dirty="0" smtClean="0">
                <a:latin typeface="Bookman Old Style" pitchFamily="18" charset="0"/>
              </a:rPr>
              <a:t>) oluşturmada/geliştirmede kullanılabilir.</a:t>
            </a:r>
            <a:r>
              <a:rPr lang="tr-TR" b="1" baseline="30000" dirty="0" smtClean="0">
                <a:latin typeface="Bookman Old Style" pitchFamily="18" charset="0"/>
              </a:rPr>
              <a:t> </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normAutofit/>
          </a:bodyPr>
          <a:lstStyle/>
          <a:p>
            <a:pPr algn="l"/>
            <a:r>
              <a:rPr lang="tr-TR" sz="3200" b="1" dirty="0" smtClean="0">
                <a:solidFill>
                  <a:schemeClr val="tx1"/>
                </a:solidFill>
                <a:latin typeface="Bookman Old Style" pitchFamily="18" charset="0"/>
              </a:rPr>
              <a:t>Sağlık Haberciliği ve Sağlık İletişimi Disiplini Arasındaki İlgi</a:t>
            </a:r>
            <a:endParaRPr lang="tr-TR" sz="3200" b="1" dirty="0">
              <a:solidFill>
                <a:schemeClr val="tx1"/>
              </a:solidFill>
              <a:latin typeface="Bookman Old Style" pitchFamily="18" charset="0"/>
            </a:endParaRPr>
          </a:p>
        </p:txBody>
      </p:sp>
      <p:sp>
        <p:nvSpPr>
          <p:cNvPr id="3" name="2 İçerik Yer Tutucusu"/>
          <p:cNvSpPr>
            <a:spLocks noGrp="1"/>
          </p:cNvSpPr>
          <p:nvPr>
            <p:ph idx="4294967295"/>
          </p:nvPr>
        </p:nvSpPr>
        <p:spPr>
          <a:xfrm>
            <a:off x="914400" y="2276475"/>
            <a:ext cx="8229600" cy="4040188"/>
          </a:xfrm>
        </p:spPr>
        <p:txBody>
          <a:bodyPr>
            <a:normAutofit/>
          </a:bodyPr>
          <a:lstStyle/>
          <a:p>
            <a:pPr indent="0">
              <a:spcBef>
                <a:spcPts val="0"/>
              </a:spcBef>
              <a:buNone/>
            </a:pPr>
            <a:r>
              <a:rPr lang="tr-TR" b="1" dirty="0" smtClean="0">
                <a:latin typeface="Bookman Old Style" pitchFamily="18" charset="0"/>
              </a:rPr>
              <a:t>Öncelikle kamu sağlığı ve medyanın “çatışan önceliklerine” odaklanalım: </a:t>
            </a:r>
          </a:p>
          <a:p>
            <a:pPr>
              <a:buNone/>
            </a:pPr>
            <a:endParaRPr lang="tr-TR" dirty="0" smtClean="0"/>
          </a:p>
          <a:p>
            <a:pPr>
              <a:buNone/>
            </a:pPr>
            <a:endParaRPr lang="tr-TR" dirty="0"/>
          </a:p>
        </p:txBody>
      </p:sp>
      <p:sp>
        <p:nvSpPr>
          <p:cNvPr id="4" name="3 Dikdörtgen"/>
          <p:cNvSpPr/>
          <p:nvPr/>
        </p:nvSpPr>
        <p:spPr>
          <a:xfrm>
            <a:off x="107504" y="1988840"/>
            <a:ext cx="8712968" cy="3970318"/>
          </a:xfrm>
          <a:prstGeom prst="rect">
            <a:avLst/>
          </a:prstGeom>
        </p:spPr>
        <p:txBody>
          <a:bodyPr wrap="square">
            <a:spAutoFit/>
          </a:bodyPr>
          <a:lstStyle/>
          <a:p>
            <a:endParaRPr lang="tr-TR" sz="2800" b="1" dirty="0" smtClean="0">
              <a:latin typeface="Bookman Old Style" pitchFamily="18" charset="0"/>
            </a:endParaRPr>
          </a:p>
          <a:p>
            <a:endParaRPr lang="tr-TR" sz="2800" b="1" dirty="0" smtClean="0">
              <a:latin typeface="Bookman Old Style" pitchFamily="18" charset="0"/>
            </a:endParaRPr>
          </a:p>
          <a:p>
            <a:endParaRPr lang="tr-TR" sz="2800" b="1" dirty="0" smtClean="0">
              <a:latin typeface="Bookman Old Style" pitchFamily="18" charset="0"/>
            </a:endParaRPr>
          </a:p>
          <a:p>
            <a:endParaRPr lang="tr-TR" sz="2800" b="1" dirty="0" smtClean="0">
              <a:latin typeface="Bookman Old Style" pitchFamily="18" charset="0"/>
            </a:endParaRPr>
          </a:p>
          <a:p>
            <a:pPr>
              <a:buFont typeface="Bookman Old Style" pitchFamily="18" charset="0"/>
              <a:buChar char="•"/>
            </a:pPr>
            <a:r>
              <a:rPr lang="tr-TR" sz="2800" b="1" dirty="0" smtClean="0">
                <a:solidFill>
                  <a:schemeClr val="tx2">
                    <a:lumMod val="60000"/>
                    <a:lumOff val="40000"/>
                  </a:schemeClr>
                </a:solidFill>
                <a:latin typeface="Bookman Old Style" pitchFamily="18" charset="0"/>
              </a:rPr>
              <a:t> </a:t>
            </a:r>
            <a:r>
              <a:rPr lang="tr-TR" sz="2800" b="1" dirty="0" smtClean="0">
                <a:latin typeface="Bookman Old Style" pitchFamily="18" charset="0"/>
              </a:rPr>
              <a:t>Kamu sağlığı ve sağlık iletişiminin gerek bireysel davranışları değiştirme çabası, gerekse sosyal değişime gittikçe artan oranda eğilme ihtiyacı karşısında medya genellikle </a:t>
            </a:r>
            <a:r>
              <a:rPr lang="tr-TR" sz="2800" b="1" i="1" dirty="0" err="1" smtClean="0">
                <a:latin typeface="Bookman Old Style" pitchFamily="18" charset="0"/>
              </a:rPr>
              <a:t>status</a:t>
            </a:r>
            <a:r>
              <a:rPr lang="tr-TR" sz="2800" b="1" i="1" dirty="0" smtClean="0">
                <a:latin typeface="Bookman Old Style" pitchFamily="18" charset="0"/>
              </a:rPr>
              <a:t> </a:t>
            </a:r>
            <a:r>
              <a:rPr lang="tr-TR" sz="2800" b="1" i="1" dirty="0" err="1" smtClean="0">
                <a:latin typeface="Bookman Old Style" pitchFamily="18" charset="0"/>
              </a:rPr>
              <a:t>quo</a:t>
            </a:r>
            <a:r>
              <a:rPr lang="tr-TR" sz="2800" b="1" dirty="0" err="1" smtClean="0">
                <a:latin typeface="Bookman Old Style" pitchFamily="18" charset="0"/>
              </a:rPr>
              <a:t>’yu</a:t>
            </a:r>
            <a:r>
              <a:rPr lang="tr-TR" sz="2800" b="1" dirty="0" smtClean="0">
                <a:latin typeface="Bookman Old Style" pitchFamily="18" charset="0"/>
              </a:rPr>
              <a:t> sürdürme taraftarıdır. </a:t>
            </a:r>
            <a:endParaRPr lang="tr-TR" sz="2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914400" y="1052513"/>
            <a:ext cx="8229600" cy="4479925"/>
          </a:xfrm>
        </p:spPr>
        <p:txBody>
          <a:bodyPr/>
          <a:lstStyle/>
          <a:p>
            <a:pPr marL="0" indent="0">
              <a:spcBef>
                <a:spcPts val="0"/>
              </a:spcBef>
            </a:pPr>
            <a:r>
              <a:rPr lang="tr-TR" b="1" dirty="0" smtClean="0">
                <a:latin typeface="Bookman Old Style" pitchFamily="18" charset="0"/>
              </a:rPr>
              <a:t> Sistemde kökten yapısal değişikliğe gitmek yerine var olan sosyal yapıyı korumak isteyen medya; enformasyon iletmek, eğlendirmek, ikna etmek, çıkar sağlamak, bireysel konulara eğilmek ve reklam girdilerini koruyarak varlığını sürdürmek amaçlarını taşımaktadır.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620713"/>
            <a:ext cx="8229600" cy="4389437"/>
          </a:xfrm>
        </p:spPr>
        <p:txBody>
          <a:bodyPr/>
          <a:lstStyle/>
          <a:p>
            <a:r>
              <a:rPr lang="tr-TR" b="1" dirty="0" smtClean="0">
                <a:latin typeface="Bookman Old Style" pitchFamily="18" charset="0"/>
              </a:rPr>
              <a:t>Öte yandan kamu sağlığı ise eğitmek, kamu sağlığını iyileştirmek ve toplumu değiştirmek gibi amaçlara sahiptir. </a:t>
            </a:r>
          </a:p>
          <a:p>
            <a:endParaRPr lang="tr-TR" b="1" dirty="0" smtClean="0">
              <a:latin typeface="Bookman Old Style" pitchFamily="18" charset="0"/>
            </a:endParaRPr>
          </a:p>
          <a:p>
            <a:r>
              <a:rPr lang="tr-TR" b="1" dirty="0" smtClean="0">
                <a:latin typeface="Bookman Old Style" pitchFamily="18" charset="0"/>
              </a:rPr>
              <a:t>Dolayısıyla önceliklerin böylesine çatıştığı bir ortamda medyaya yönelik sağlık iletişimi mesajları bu çatışma dikkate alınarak, stratejik olarak tasarlanmalıdır.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476250"/>
            <a:ext cx="8229600" cy="5127625"/>
          </a:xfrm>
        </p:spPr>
        <p:txBody>
          <a:bodyPr/>
          <a:lstStyle/>
          <a:p>
            <a:r>
              <a:rPr lang="tr-TR" b="1" dirty="0" smtClean="0">
                <a:latin typeface="Bookman Old Style" pitchFamily="18" charset="0"/>
              </a:rPr>
              <a:t>Medya hem olumlu ve hem de olumsuz sağlık davranışına yönelten mesajlar gönderir. </a:t>
            </a:r>
          </a:p>
          <a:p>
            <a:endParaRPr lang="tr-TR" b="1" dirty="0" smtClean="0">
              <a:latin typeface="Bookman Old Style" pitchFamily="18" charset="0"/>
            </a:endParaRPr>
          </a:p>
          <a:p>
            <a:pPr lvl="1"/>
            <a:r>
              <a:rPr lang="tr-TR" b="1" dirty="0" smtClean="0">
                <a:latin typeface="Bookman Old Style" pitchFamily="18" charset="0"/>
              </a:rPr>
              <a:t>Olumlu mesajlar (sağlık iletişimi kampanyaları, sosyal reklamlar, belgeseller, sağlık programları…)</a:t>
            </a:r>
          </a:p>
          <a:p>
            <a:pPr lvl="1"/>
            <a:endParaRPr lang="tr-TR" b="1" dirty="0" smtClean="0">
              <a:latin typeface="Bookman Old Style" pitchFamily="18" charset="0"/>
            </a:endParaRPr>
          </a:p>
          <a:p>
            <a:pPr lvl="1"/>
            <a:r>
              <a:rPr lang="tr-TR" b="1" dirty="0" smtClean="0">
                <a:latin typeface="Bookman Old Style" pitchFamily="18" charset="0"/>
              </a:rPr>
              <a:t>Olumsuz mesajlar (reklamlar, haberler, diziler, TV filmleri…)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914400" y="765175"/>
            <a:ext cx="8229600" cy="5056188"/>
          </a:xfrm>
        </p:spPr>
        <p:txBody>
          <a:bodyPr>
            <a:normAutofit fontScale="92500" lnSpcReduction="10000"/>
          </a:bodyPr>
          <a:lstStyle/>
          <a:p>
            <a:r>
              <a:rPr lang="tr-TR" sz="2800" b="1" dirty="0" smtClean="0">
                <a:latin typeface="Bookman Old Style" pitchFamily="18" charset="0"/>
              </a:rPr>
              <a:t>Medyada yer alan sağlıkla ilgili haberler çoğunlukla “sağlığın Tıbbi Modeli’nden” hareket eder. Tıbbi Model’de: </a:t>
            </a:r>
          </a:p>
          <a:p>
            <a:pPr>
              <a:buNone/>
            </a:pPr>
            <a:endParaRPr lang="tr-TR" b="1" dirty="0" smtClean="0">
              <a:latin typeface="Bookman Old Style" pitchFamily="18" charset="0"/>
            </a:endParaRPr>
          </a:p>
          <a:p>
            <a:pPr lvl="1"/>
            <a:r>
              <a:rPr lang="tr-TR" sz="2800" b="1" dirty="0" smtClean="0">
                <a:latin typeface="Bookman Old Style" pitchFamily="18" charset="0"/>
              </a:rPr>
              <a:t>Hasta değilsek sağlıklıyızdır…</a:t>
            </a:r>
          </a:p>
          <a:p>
            <a:pPr lvl="1"/>
            <a:endParaRPr lang="tr-TR" sz="2800" b="1" dirty="0" smtClean="0">
              <a:latin typeface="Bookman Old Style" pitchFamily="18" charset="0"/>
            </a:endParaRPr>
          </a:p>
          <a:p>
            <a:pPr lvl="1"/>
            <a:r>
              <a:rPr lang="tr-TR" sz="2800" b="1" dirty="0" smtClean="0">
                <a:latin typeface="Bookman Old Style" pitchFamily="18" charset="0"/>
              </a:rPr>
              <a:t>Sağlığın tanımlanmasında biyolojik ve tıbbi parametreler esastır.</a:t>
            </a:r>
          </a:p>
          <a:p>
            <a:pPr lvl="1"/>
            <a:endParaRPr lang="tr-TR" sz="2800" b="1" dirty="0" smtClean="0">
              <a:latin typeface="Bookman Old Style" pitchFamily="18" charset="0"/>
            </a:endParaRPr>
          </a:p>
          <a:p>
            <a:pPr lvl="1"/>
            <a:r>
              <a:rPr lang="tr-TR" sz="2800" b="1" dirty="0" smtClean="0">
                <a:latin typeface="Bookman Old Style" pitchFamily="18" charset="0"/>
              </a:rPr>
              <a:t>Sağlığın ekonomik, politik ve sosyal belirleyicileri göz ardı edilir. </a:t>
            </a:r>
          </a:p>
          <a:p>
            <a:pPr>
              <a:buNone/>
            </a:pPr>
            <a:r>
              <a:rPr lang="tr-TR" sz="2800" dirty="0" smtClean="0"/>
              <a:t>		</a:t>
            </a:r>
          </a:p>
          <a:p>
            <a:pPr>
              <a:buNone/>
            </a:pPr>
            <a:endParaRPr lang="tr-TR" dirty="0" smtClean="0"/>
          </a:p>
          <a:p>
            <a:pPr>
              <a:buNone/>
            </a:pPr>
            <a:endParaRPr lang="tr-TR" dirty="0" smtClean="0"/>
          </a:p>
          <a:p>
            <a:pPr>
              <a:buNone/>
            </a:pPr>
            <a:endParaRPr lang="tr-T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765175"/>
            <a:ext cx="8229600" cy="4911725"/>
          </a:xfrm>
        </p:spPr>
        <p:txBody>
          <a:bodyPr/>
          <a:lstStyle/>
          <a:p>
            <a:pPr marL="0" indent="0">
              <a:spcBef>
                <a:spcPts val="0"/>
              </a:spcBef>
            </a:pPr>
            <a:r>
              <a:rPr lang="tr-TR" b="1" dirty="0" smtClean="0">
                <a:latin typeface="Bookman Old Style" pitchFamily="18" charset="0"/>
              </a:rPr>
              <a:t> Bu gibi nedenlerden dolayı, hedef kitleleri olumlu sağlık davranışına yöneltecek mesajları tasarlayacak olanlar; medya sisteminin nasıl çalıştığını (örn. eşik bekçilerinin kriterlerini, medya organının yayın politikasını, reklam ilişkilerini, </a:t>
            </a:r>
          </a:p>
          <a:p>
            <a:pPr marL="0" indent="0">
              <a:spcBef>
                <a:spcPts val="0"/>
              </a:spcBef>
              <a:buNone/>
            </a:pPr>
            <a:r>
              <a:rPr lang="tr-TR" b="1" dirty="0" smtClean="0">
                <a:latin typeface="Bookman Old Style" pitchFamily="18" charset="0"/>
              </a:rPr>
              <a:t>neyin haber değeri taşıdığını) bilmek durumundalar…</a:t>
            </a:r>
            <a:endParaRPr lang="tr-TR" b="1" dirty="0">
              <a:latin typeface="Bookman Old Style"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normAutofit fontScale="90000"/>
          </a:bodyPr>
          <a:lstStyle/>
          <a:p>
            <a:pPr algn="ctr"/>
            <a:r>
              <a:rPr lang="tr-TR" b="1" dirty="0" smtClean="0">
                <a:solidFill>
                  <a:schemeClr val="tx1"/>
                </a:solidFill>
                <a:latin typeface="Bookman Old Style" pitchFamily="18" charset="0"/>
              </a:rPr>
              <a:t>Bilim ve Sağlık Haberciliği</a:t>
            </a:r>
            <a:endParaRPr lang="tr-TR" b="1" dirty="0">
              <a:solidFill>
                <a:schemeClr val="tx1"/>
              </a:solidFill>
              <a:latin typeface="Bookman Old Style" pitchFamily="18" charset="0"/>
            </a:endParaRPr>
          </a:p>
        </p:txBody>
      </p:sp>
      <p:sp>
        <p:nvSpPr>
          <p:cNvPr id="3" name="2 İçerik Yer Tutucusu"/>
          <p:cNvSpPr>
            <a:spLocks noGrp="1"/>
          </p:cNvSpPr>
          <p:nvPr>
            <p:ph idx="4294967295"/>
          </p:nvPr>
        </p:nvSpPr>
        <p:spPr>
          <a:xfrm>
            <a:off x="0" y="1484313"/>
            <a:ext cx="8229600" cy="4389437"/>
          </a:xfrm>
        </p:spPr>
        <p:txBody>
          <a:bodyPr>
            <a:normAutofit fontScale="85000" lnSpcReduction="20000"/>
          </a:bodyPr>
          <a:lstStyle/>
          <a:p>
            <a:pPr algn="ctr">
              <a:buNone/>
            </a:pPr>
            <a:r>
              <a:rPr lang="tr-TR" sz="3600" b="1" dirty="0" smtClean="0">
                <a:latin typeface="Bookman Old Style" pitchFamily="18" charset="0"/>
              </a:rPr>
              <a:t>“</a:t>
            </a:r>
            <a:r>
              <a:rPr lang="tr-TR" sz="3600" b="1" i="1" dirty="0" err="1" smtClean="0">
                <a:latin typeface="Bookman Old Style" pitchFamily="18" charset="0"/>
              </a:rPr>
              <a:t>Primum</a:t>
            </a:r>
            <a:r>
              <a:rPr lang="tr-TR" sz="3600" b="1" i="1" dirty="0" smtClean="0">
                <a:latin typeface="Bookman Old Style" pitchFamily="18" charset="0"/>
              </a:rPr>
              <a:t> </a:t>
            </a:r>
            <a:r>
              <a:rPr lang="tr-TR" sz="3600" b="1" i="1" dirty="0" err="1" smtClean="0">
                <a:latin typeface="Bookman Old Style" pitchFamily="18" charset="0"/>
              </a:rPr>
              <a:t>non</a:t>
            </a:r>
            <a:r>
              <a:rPr lang="tr-TR" sz="3600" b="1" i="1" dirty="0" smtClean="0">
                <a:latin typeface="Bookman Old Style" pitchFamily="18" charset="0"/>
              </a:rPr>
              <a:t> </a:t>
            </a:r>
            <a:r>
              <a:rPr lang="tr-TR" sz="3600" b="1" i="1" dirty="0" err="1" smtClean="0">
                <a:latin typeface="Bookman Old Style" pitchFamily="18" charset="0"/>
              </a:rPr>
              <a:t>nocere</a:t>
            </a:r>
            <a:r>
              <a:rPr lang="tr-TR" sz="3600" b="1" i="1" dirty="0" smtClean="0">
                <a:latin typeface="Bookman Old Style" pitchFamily="18" charset="0"/>
              </a:rPr>
              <a:t>!</a:t>
            </a:r>
            <a:r>
              <a:rPr lang="tr-TR" sz="3600" b="1" dirty="0" smtClean="0">
                <a:latin typeface="Bookman Old Style" pitchFamily="18" charset="0"/>
              </a:rPr>
              <a:t>” </a:t>
            </a:r>
          </a:p>
          <a:p>
            <a:pPr algn="ctr">
              <a:buNone/>
            </a:pPr>
            <a:r>
              <a:rPr lang="tr-TR" sz="3600" b="1" dirty="0" smtClean="0">
                <a:latin typeface="Bookman Old Style" pitchFamily="18" charset="0"/>
              </a:rPr>
              <a:t>(Öncelikle zarar verme!)</a:t>
            </a:r>
          </a:p>
          <a:p>
            <a:pPr algn="ctr">
              <a:buNone/>
            </a:pPr>
            <a:r>
              <a:rPr lang="tr-TR" sz="3600" b="1" dirty="0" smtClean="0">
                <a:latin typeface="Bookman Old Style" pitchFamily="18" charset="0"/>
              </a:rPr>
              <a:t>                                       -</a:t>
            </a:r>
            <a:r>
              <a:rPr lang="tr-TR" b="1" dirty="0" smtClean="0">
                <a:latin typeface="Bookman Old Style" pitchFamily="18" charset="0"/>
              </a:rPr>
              <a:t>Galen-</a:t>
            </a:r>
          </a:p>
          <a:p>
            <a:pPr marL="0" indent="0">
              <a:spcBef>
                <a:spcPts val="0"/>
              </a:spcBef>
              <a:buFont typeface="Arial" pitchFamily="34" charset="0"/>
              <a:buChar char="•"/>
            </a:pPr>
            <a:r>
              <a:rPr lang="tr-TR" b="1" dirty="0" smtClean="0">
                <a:latin typeface="Bookman Old Style" pitchFamily="18" charset="0"/>
              </a:rPr>
              <a:t> Yanıltıcı, eksik, hatalı bilim ve sağlık enformasyonunun hedef kitleler üzerinde ne gibi etkileri olur?</a:t>
            </a:r>
          </a:p>
          <a:p>
            <a:pPr marL="0" indent="0">
              <a:spcBef>
                <a:spcPts val="0"/>
              </a:spcBef>
              <a:buFont typeface="Arial" pitchFamily="34" charset="0"/>
              <a:buChar char="•"/>
            </a:pPr>
            <a:endParaRPr lang="tr-TR" b="1" dirty="0" smtClean="0">
              <a:latin typeface="Bookman Old Style" pitchFamily="18" charset="0"/>
            </a:endParaRPr>
          </a:p>
          <a:p>
            <a:pPr marL="0" indent="0">
              <a:spcBef>
                <a:spcPts val="0"/>
              </a:spcBef>
              <a:buFont typeface="Arial" pitchFamily="34" charset="0"/>
              <a:buChar char="•"/>
            </a:pPr>
            <a:r>
              <a:rPr lang="tr-TR" b="1" dirty="0" smtClean="0">
                <a:latin typeface="Bookman Old Style" pitchFamily="18" charset="0"/>
              </a:rPr>
              <a:t>Tıp etiği, halkla ilişkiler etiği, medya etiği... Her üç alanın da birbirlerinin etik ilkelerini bilip, uygulama aşamasında sorumluluğa sahip olmaları gerekli.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normAutofit fontScale="90000"/>
          </a:bodyPr>
          <a:lstStyle/>
          <a:p>
            <a:pPr algn="ctr"/>
            <a:r>
              <a:rPr lang="tr-TR" sz="3600" b="1" dirty="0" smtClean="0">
                <a:solidFill>
                  <a:schemeClr val="tx1"/>
                </a:solidFill>
                <a:latin typeface="Bookman Old Style" pitchFamily="18" charset="0"/>
              </a:rPr>
              <a:t>Bilim ve Sağlık Haberciliğinde İşlevler/Sorumluluklar</a:t>
            </a:r>
            <a:endParaRPr lang="tr-TR" sz="3600" b="1" dirty="0">
              <a:solidFill>
                <a:schemeClr val="tx1"/>
              </a:solidFill>
              <a:latin typeface="Bookman Old Style" pitchFamily="18" charset="0"/>
            </a:endParaRPr>
          </a:p>
        </p:txBody>
      </p:sp>
      <p:sp>
        <p:nvSpPr>
          <p:cNvPr id="3" name="2 İçerik Yer Tutucusu"/>
          <p:cNvSpPr>
            <a:spLocks noGrp="1"/>
          </p:cNvSpPr>
          <p:nvPr>
            <p:ph idx="4294967295"/>
          </p:nvPr>
        </p:nvSpPr>
        <p:spPr>
          <a:xfrm>
            <a:off x="0" y="1700213"/>
            <a:ext cx="8229600" cy="4389437"/>
          </a:xfrm>
        </p:spPr>
        <p:txBody>
          <a:bodyPr>
            <a:normAutofit fontScale="85000" lnSpcReduction="20000"/>
          </a:bodyPr>
          <a:lstStyle/>
          <a:p>
            <a:r>
              <a:rPr lang="tr-TR" b="1" dirty="0" smtClean="0">
                <a:latin typeface="Bookman Old Style" pitchFamily="18" charset="0"/>
              </a:rPr>
              <a:t>Bilgilendirmek.</a:t>
            </a:r>
          </a:p>
          <a:p>
            <a:endParaRPr lang="tr-TR" b="1" dirty="0" smtClean="0">
              <a:latin typeface="Bookman Old Style" pitchFamily="18" charset="0"/>
            </a:endParaRPr>
          </a:p>
          <a:p>
            <a:r>
              <a:rPr lang="tr-TR" b="1" dirty="0" smtClean="0">
                <a:latin typeface="Bookman Old Style" pitchFamily="18" charset="0"/>
              </a:rPr>
              <a:t>Bilimsel alandaki yeni gelişmeleri kamuya duyurmak.</a:t>
            </a:r>
          </a:p>
          <a:p>
            <a:endParaRPr lang="tr-TR" b="1" dirty="0" smtClean="0">
              <a:latin typeface="Bookman Old Style" pitchFamily="18" charset="0"/>
            </a:endParaRPr>
          </a:p>
          <a:p>
            <a:r>
              <a:rPr lang="tr-TR" b="1" dirty="0" smtClean="0">
                <a:latin typeface="Bookman Old Style" pitchFamily="18" charset="0"/>
              </a:rPr>
              <a:t>Tıp ve sağlıkla ilgili konularda kamuya doğru, ulaşılabilir ve kullanılabilir enformasyon iletmek.</a:t>
            </a:r>
          </a:p>
          <a:p>
            <a:endParaRPr lang="tr-TR" b="1" dirty="0" smtClean="0">
              <a:latin typeface="Bookman Old Style" pitchFamily="18" charset="0"/>
            </a:endParaRPr>
          </a:p>
          <a:p>
            <a:r>
              <a:rPr lang="tr-TR" b="1" dirty="0" smtClean="0">
                <a:latin typeface="Bookman Old Style" pitchFamily="18" charset="0"/>
              </a:rPr>
              <a:t>Kamunun sağlık eğitimine katkıda bulunmak</a:t>
            </a:r>
            <a:r>
              <a:rPr lang="tr-TR" dirty="0" smtClean="0">
                <a:latin typeface="Bookman Old Style" pitchFamily="18" charset="0"/>
              </a:rPr>
              <a:t>.</a:t>
            </a:r>
            <a:endParaRPr lang="tr-TR" dirty="0">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lstStyle/>
          <a:p>
            <a:r>
              <a:rPr lang="tr-TR" sz="4400" dirty="0" smtClean="0">
                <a:solidFill>
                  <a:schemeClr val="accent3"/>
                </a:solidFill>
                <a:latin typeface="Bookman Old Style" pitchFamily="18" charset="0"/>
              </a:rPr>
              <a:t>Sağlık İletişimi Disiplini</a:t>
            </a:r>
            <a:endParaRPr lang="tr-TR" sz="4400" dirty="0">
              <a:solidFill>
                <a:schemeClr val="accent3"/>
              </a:solidFill>
              <a:latin typeface="Bookman Old Style" pitchFamily="18" charset="0"/>
            </a:endParaRPr>
          </a:p>
        </p:txBody>
      </p:sp>
      <p:sp>
        <p:nvSpPr>
          <p:cNvPr id="3" name="2 Metin Yer Tutucusu"/>
          <p:cNvSpPr>
            <a:spLocks noGrp="1"/>
          </p:cNvSpPr>
          <p:nvPr>
            <p:ph type="body" idx="4294967295"/>
          </p:nvPr>
        </p:nvSpPr>
        <p:spPr>
          <a:xfrm>
            <a:off x="251520" y="476672"/>
            <a:ext cx="8135938" cy="4969570"/>
          </a:xfrm>
        </p:spPr>
        <p:txBody>
          <a:bodyPr>
            <a:normAutofit fontScale="25000" lnSpcReduction="20000"/>
          </a:bodyPr>
          <a:lstStyle/>
          <a:p>
            <a:endParaRPr lang="tr-TR" sz="2800" dirty="0" smtClean="0">
              <a:latin typeface="Bookman Old Style" pitchFamily="18" charset="0"/>
            </a:endParaRPr>
          </a:p>
          <a:p>
            <a:pPr>
              <a:lnSpc>
                <a:spcPct val="170000"/>
              </a:lnSpc>
            </a:pPr>
            <a:endParaRPr lang="tr-TR" sz="9600" b="1" dirty="0" smtClean="0">
              <a:latin typeface="Bookman Old Style" pitchFamily="18" charset="0"/>
            </a:endParaRPr>
          </a:p>
          <a:p>
            <a:pPr>
              <a:lnSpc>
                <a:spcPct val="170000"/>
              </a:lnSpc>
            </a:pPr>
            <a:r>
              <a:rPr lang="tr-TR" sz="9600" b="1" dirty="0" smtClean="0">
                <a:latin typeface="Bookman Old Style" pitchFamily="18" charset="0"/>
              </a:rPr>
              <a:t>“</a:t>
            </a:r>
            <a:r>
              <a:rPr lang="tr-TR" sz="9600" b="1" i="1" dirty="0" smtClean="0">
                <a:latin typeface="Bookman Old Style" pitchFamily="18" charset="0"/>
              </a:rPr>
              <a:t>İletişimin sağlık ve sağlıklı olmanın, hastalık ve rahatsızlığın tanımlanmasında, ayrıca bu sağlık sorunları ile başa çıkma yolları ile ilgili stratejilerin geliştirilmesinde oynadığı rol dikkate alınarak, iletişimin sağlık ve sağlık hizmetleri üzerindeki etkisinin incelenmesidir</a:t>
            </a:r>
            <a:r>
              <a:rPr lang="tr-TR" sz="9600" b="1" dirty="0" smtClean="0">
                <a:latin typeface="Bookman Old Style" pitchFamily="18" charset="0"/>
              </a:rPr>
              <a:t>”.</a:t>
            </a:r>
          </a:p>
          <a:p>
            <a:pPr algn="r">
              <a:lnSpc>
                <a:spcPct val="170000"/>
              </a:lnSpc>
            </a:pPr>
            <a:r>
              <a:rPr lang="tr-TR" sz="9600" b="1" dirty="0" smtClean="0">
                <a:latin typeface="Bookman Old Style" pitchFamily="18" charset="0"/>
              </a:rPr>
              <a:t>-</a:t>
            </a:r>
            <a:r>
              <a:rPr lang="tr-TR" sz="9600" b="1" dirty="0" err="1" smtClean="0">
                <a:latin typeface="Bookman Old Style" pitchFamily="18" charset="0"/>
              </a:rPr>
              <a:t>Lederman</a:t>
            </a:r>
            <a:r>
              <a:rPr lang="tr-TR" sz="9600" b="1" dirty="0" smtClean="0">
                <a:latin typeface="Bookman Old Style" pitchFamily="18" charset="0"/>
              </a:rPr>
              <a:t>-</a:t>
            </a:r>
            <a:endParaRPr lang="tr-TR" sz="9600" b="1" dirty="0">
              <a:latin typeface="Bookman Old Styl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719138" y="188913"/>
            <a:ext cx="8424862" cy="1143000"/>
          </a:xfrm>
        </p:spPr>
        <p:txBody>
          <a:bodyPr>
            <a:noAutofit/>
          </a:bodyPr>
          <a:lstStyle/>
          <a:p>
            <a:pPr algn="l"/>
            <a:r>
              <a:rPr lang="tr-TR" sz="4000" b="1" dirty="0" smtClean="0">
                <a:solidFill>
                  <a:schemeClr val="tx1"/>
                </a:solidFill>
                <a:latin typeface="Bookman Old Style" pitchFamily="18" charset="0"/>
              </a:rPr>
              <a:t/>
            </a:r>
            <a:br>
              <a:rPr lang="tr-TR" sz="4000" b="1" dirty="0" smtClean="0">
                <a:solidFill>
                  <a:schemeClr val="tx1"/>
                </a:solidFill>
                <a:latin typeface="Bookman Old Style" pitchFamily="18" charset="0"/>
              </a:rPr>
            </a:br>
            <a:r>
              <a:rPr lang="tr-TR" sz="4000" b="1" dirty="0" smtClean="0">
                <a:solidFill>
                  <a:schemeClr val="tx1"/>
                </a:solidFill>
                <a:latin typeface="Bookman Old Style" pitchFamily="18" charset="0"/>
              </a:rPr>
              <a:t>Sağlık Haberciliğinde Sorunlar</a:t>
            </a:r>
            <a:endParaRPr lang="tr-TR" sz="4000" b="1" dirty="0">
              <a:solidFill>
                <a:schemeClr val="tx1"/>
              </a:solidFill>
              <a:latin typeface="Bookman Old Style" pitchFamily="18" charset="0"/>
            </a:endParaRPr>
          </a:p>
        </p:txBody>
      </p:sp>
      <p:sp>
        <p:nvSpPr>
          <p:cNvPr id="3" name="2 İçerik Yer Tutucusu"/>
          <p:cNvSpPr>
            <a:spLocks noGrp="1"/>
          </p:cNvSpPr>
          <p:nvPr>
            <p:ph idx="4294967295"/>
          </p:nvPr>
        </p:nvSpPr>
        <p:spPr>
          <a:xfrm>
            <a:off x="914400" y="1341438"/>
            <a:ext cx="8229600" cy="4968875"/>
          </a:xfrm>
        </p:spPr>
        <p:txBody>
          <a:bodyPr>
            <a:normAutofit fontScale="70000" lnSpcReduction="20000"/>
          </a:bodyPr>
          <a:lstStyle/>
          <a:p>
            <a:endParaRPr lang="tr-TR" sz="2900" b="1" dirty="0" smtClean="0">
              <a:latin typeface="Bookman Old Style" pitchFamily="18" charset="0"/>
            </a:endParaRPr>
          </a:p>
          <a:p>
            <a:r>
              <a:rPr lang="tr-TR" sz="2900" b="1" dirty="0" smtClean="0">
                <a:latin typeface="Bookman Old Style" pitchFamily="18" charset="0"/>
              </a:rPr>
              <a:t>Nicelik olarak bol, ancak nitelik olarak düşük kaliteli enformasyonlar</a:t>
            </a:r>
          </a:p>
          <a:p>
            <a:pPr>
              <a:buNone/>
            </a:pPr>
            <a:endParaRPr lang="tr-TR" sz="2900" b="1" dirty="0" smtClean="0">
              <a:latin typeface="Bookman Old Style" pitchFamily="18" charset="0"/>
            </a:endParaRPr>
          </a:p>
          <a:p>
            <a:r>
              <a:rPr lang="tr-TR" sz="2900" b="1" dirty="0" smtClean="0">
                <a:latin typeface="Bookman Old Style" pitchFamily="18" charset="0"/>
              </a:rPr>
              <a:t>Bilgilendirmekten uzak, duygusal boyutu ağır basan haberler</a:t>
            </a:r>
          </a:p>
          <a:p>
            <a:pPr>
              <a:buNone/>
            </a:pPr>
            <a:endParaRPr lang="tr-TR" sz="2900" b="1" dirty="0" smtClean="0">
              <a:latin typeface="Bookman Old Style" pitchFamily="18" charset="0"/>
            </a:endParaRPr>
          </a:p>
          <a:p>
            <a:r>
              <a:rPr lang="tr-TR" sz="2900" b="1" dirty="0" smtClean="0">
                <a:latin typeface="Bookman Old Style" pitchFamily="18" charset="0"/>
              </a:rPr>
              <a:t>Bireyselleştirilmiş haberler, sağlık ile ilgili haberlerin 3.sayfa haberi olarak yer bulması (sağlığın sosyal boyutları da göz ardı edilmiş olur)</a:t>
            </a:r>
          </a:p>
          <a:p>
            <a:endParaRPr lang="tr-TR" sz="2900" b="1" dirty="0" smtClean="0">
              <a:latin typeface="Bookman Old Style" pitchFamily="18" charset="0"/>
            </a:endParaRPr>
          </a:p>
          <a:p>
            <a:r>
              <a:rPr lang="tr-TR" sz="2900" b="1" dirty="0" smtClean="0">
                <a:latin typeface="Bookman Old Style" pitchFamily="18" charset="0"/>
              </a:rPr>
              <a:t>Sansasyonel haberler</a:t>
            </a:r>
          </a:p>
          <a:p>
            <a:pPr lvl="1"/>
            <a:r>
              <a:rPr lang="tr-TR" sz="2900" b="1" dirty="0" smtClean="0">
                <a:latin typeface="Bookman Old Style" pitchFamily="18" charset="0"/>
              </a:rPr>
              <a:t>Araştırmalar henüz sonuçlanmadan ön verilerin aktarıldığı haberler</a:t>
            </a:r>
          </a:p>
          <a:p>
            <a:pPr lvl="1"/>
            <a:endParaRPr lang="tr-TR" sz="2900" b="1" dirty="0" smtClean="0">
              <a:latin typeface="Bookman Old Style" pitchFamily="18" charset="0"/>
            </a:endParaRPr>
          </a:p>
          <a:p>
            <a:pPr lvl="1"/>
            <a:r>
              <a:rPr lang="tr-TR" sz="2900" b="1" dirty="0" smtClean="0">
                <a:latin typeface="Bookman Old Style" pitchFamily="18" charset="0"/>
              </a:rPr>
              <a:t>“Mucize”, “büyük buluş” haberleri</a:t>
            </a:r>
          </a:p>
          <a:p>
            <a:pPr>
              <a:buNone/>
            </a:pPr>
            <a:endParaRPr lang="tr-TR" dirty="0" smtClean="0"/>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914400" y="1125538"/>
            <a:ext cx="8229600" cy="4387850"/>
          </a:xfrm>
        </p:spPr>
        <p:txBody>
          <a:bodyPr>
            <a:normAutofit fontScale="92500" lnSpcReduction="20000"/>
          </a:bodyPr>
          <a:lstStyle/>
          <a:p>
            <a:r>
              <a:rPr lang="tr-TR" b="1" dirty="0" smtClean="0">
                <a:latin typeface="Bookman Old Style" pitchFamily="18" charset="0"/>
              </a:rPr>
              <a:t>Baskı ve çıkar gruplarının manipülasyonları ile dikte ettirilen haberler.</a:t>
            </a:r>
          </a:p>
          <a:p>
            <a:endParaRPr lang="tr-TR" b="1" dirty="0" smtClean="0">
              <a:latin typeface="Bookman Old Style" pitchFamily="18" charset="0"/>
            </a:endParaRPr>
          </a:p>
          <a:p>
            <a:r>
              <a:rPr lang="tr-TR" b="1" dirty="0" smtClean="0">
                <a:latin typeface="Bookman Old Style" pitchFamily="18" charset="0"/>
              </a:rPr>
              <a:t>“Gerçek yaşam göstergelerini” (</a:t>
            </a:r>
            <a:r>
              <a:rPr lang="tr-TR" b="1" dirty="0" err="1" smtClean="0">
                <a:latin typeface="Bookman Old Style" pitchFamily="18" charset="0"/>
              </a:rPr>
              <a:t>Funkhouser</a:t>
            </a:r>
            <a:r>
              <a:rPr lang="tr-TR" b="1" dirty="0" smtClean="0">
                <a:latin typeface="Bookman Old Style" pitchFamily="18" charset="0"/>
              </a:rPr>
              <a:t>) yansıtmayan haberler.</a:t>
            </a:r>
          </a:p>
          <a:p>
            <a:endParaRPr lang="tr-TR" b="1" dirty="0" smtClean="0">
              <a:latin typeface="Bookman Old Style" pitchFamily="18" charset="0"/>
            </a:endParaRPr>
          </a:p>
          <a:p>
            <a:r>
              <a:rPr lang="tr-TR" b="1" dirty="0" smtClean="0">
                <a:latin typeface="Bookman Old Style" pitchFamily="18" charset="0"/>
              </a:rPr>
              <a:t> Batılı ülkelerin sağlık haberlerinin tercüme edilmesi sonucu oluşturulan haberler.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692150"/>
            <a:ext cx="8229600" cy="4389438"/>
          </a:xfrm>
        </p:spPr>
        <p:txBody>
          <a:bodyPr/>
          <a:lstStyle/>
          <a:p>
            <a:r>
              <a:rPr lang="tr-TR" b="1" dirty="0" smtClean="0">
                <a:latin typeface="Bookman Old Style" pitchFamily="18" charset="0"/>
              </a:rPr>
              <a:t>Yaşam biçimi söylemlerinin yer aldığı haberler (anti-</a:t>
            </a:r>
            <a:r>
              <a:rPr lang="tr-TR" b="1" dirty="0" err="1" smtClean="0">
                <a:latin typeface="Bookman Old Style" pitchFamily="18" charset="0"/>
              </a:rPr>
              <a:t>aging</a:t>
            </a:r>
            <a:r>
              <a:rPr lang="tr-TR" b="1" dirty="0" smtClean="0">
                <a:latin typeface="Bookman Old Style" pitchFamily="18" charset="0"/>
              </a:rPr>
              <a:t>, </a:t>
            </a:r>
            <a:r>
              <a:rPr lang="tr-TR" b="1" dirty="0" err="1" smtClean="0">
                <a:latin typeface="Bookman Old Style" pitchFamily="18" charset="0"/>
              </a:rPr>
              <a:t>detoks</a:t>
            </a:r>
            <a:r>
              <a:rPr lang="tr-TR" b="1" dirty="0" smtClean="0">
                <a:latin typeface="Bookman Old Style" pitchFamily="18" charset="0"/>
              </a:rPr>
              <a:t> vs.).</a:t>
            </a:r>
          </a:p>
          <a:p>
            <a:pPr>
              <a:buNone/>
            </a:pPr>
            <a:endParaRPr lang="tr-TR" b="1" dirty="0" smtClean="0">
              <a:latin typeface="Bookman Old Style" pitchFamily="18" charset="0"/>
            </a:endParaRPr>
          </a:p>
          <a:p>
            <a:r>
              <a:rPr lang="tr-TR" b="1" dirty="0" smtClean="0">
                <a:latin typeface="Bookman Old Style" pitchFamily="18" charset="0"/>
              </a:rPr>
              <a:t> Talep yaratmaya yönelik haberler (belirli bir tedavi, sağlık kuruluşu veya doktor).</a:t>
            </a:r>
          </a:p>
          <a:p>
            <a:endParaRPr lang="tr-TR" b="1" dirty="0" smtClean="0">
              <a:latin typeface="Bookman Old Style" pitchFamily="18" charset="0"/>
            </a:endParaRPr>
          </a:p>
          <a:p>
            <a:r>
              <a:rPr lang="tr-TR" b="1" dirty="0" smtClean="0">
                <a:latin typeface="Bookman Old Style" pitchFamily="18" charset="0"/>
              </a:rPr>
              <a:t>Etik açıdan sorunlu haberler (hasta mahremiyeti ihlâli gibi).</a:t>
            </a:r>
          </a:p>
          <a:p>
            <a:endParaRPr lang="tr-TR" dirty="0" smtClean="0">
              <a:latin typeface="Bookman Old Style" pitchFamily="18" charset="0"/>
            </a:endParaRP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692150"/>
            <a:ext cx="8229600" cy="5127625"/>
          </a:xfrm>
        </p:spPr>
        <p:txBody>
          <a:bodyPr>
            <a:normAutofit fontScale="92500" lnSpcReduction="10000"/>
          </a:bodyPr>
          <a:lstStyle/>
          <a:p>
            <a:r>
              <a:rPr lang="tr-TR" b="1" dirty="0" smtClean="0">
                <a:latin typeface="Bookman Old Style" pitchFamily="18" charset="0"/>
              </a:rPr>
              <a:t>Sağlık kurumu ya da ürün/hizmet ile ilgili haberde “yeni”, “tek”, “eşsiz”, “en iyi”, “müthiş” gibi nitelemeler.</a:t>
            </a:r>
          </a:p>
          <a:p>
            <a:pPr>
              <a:buNone/>
            </a:pPr>
            <a:endParaRPr lang="tr-TR" b="1" dirty="0" smtClean="0">
              <a:latin typeface="Bookman Old Style" pitchFamily="18" charset="0"/>
            </a:endParaRPr>
          </a:p>
          <a:p>
            <a:r>
              <a:rPr lang="tr-TR" b="1" dirty="0" smtClean="0">
                <a:latin typeface="Bookman Old Style" pitchFamily="18" charset="0"/>
              </a:rPr>
              <a:t>Ve sonuç olarak:</a:t>
            </a:r>
            <a:br>
              <a:rPr lang="tr-TR" b="1" dirty="0" smtClean="0">
                <a:latin typeface="Bookman Old Style" pitchFamily="18" charset="0"/>
              </a:rPr>
            </a:br>
            <a:r>
              <a:rPr lang="tr-TR" b="1" dirty="0" smtClean="0">
                <a:latin typeface="Bookman Old Style" pitchFamily="18" charset="0"/>
              </a:rPr>
              <a:t> </a:t>
            </a:r>
          </a:p>
          <a:p>
            <a:pPr lvl="1"/>
            <a:r>
              <a:rPr lang="tr-TR" sz="3200" b="1" dirty="0" smtClean="0">
                <a:latin typeface="Bookman Old Style" pitchFamily="18" charset="0"/>
              </a:rPr>
              <a:t>Haberciliğin </a:t>
            </a:r>
            <a:r>
              <a:rPr lang="tr-TR" sz="3200" b="1" dirty="0" smtClean="0">
                <a:solidFill>
                  <a:schemeClr val="bg2">
                    <a:lumMod val="75000"/>
                  </a:schemeClr>
                </a:solidFill>
                <a:latin typeface="Bookman Old Style" pitchFamily="18" charset="0"/>
              </a:rPr>
              <a:t>bilgilendirme</a:t>
            </a:r>
            <a:r>
              <a:rPr lang="tr-TR" sz="3200" b="1" dirty="0" smtClean="0">
                <a:latin typeface="Bookman Old Style" pitchFamily="18" charset="0"/>
              </a:rPr>
              <a:t>, </a:t>
            </a:r>
            <a:r>
              <a:rPr lang="tr-TR" sz="3200" b="1" dirty="0" smtClean="0">
                <a:solidFill>
                  <a:schemeClr val="bg2">
                    <a:lumMod val="75000"/>
                  </a:schemeClr>
                </a:solidFill>
                <a:latin typeface="Bookman Old Style" pitchFamily="18" charset="0"/>
              </a:rPr>
              <a:t>tarafsızlık</a:t>
            </a:r>
            <a:r>
              <a:rPr lang="tr-TR" sz="3200" b="1" dirty="0" smtClean="0">
                <a:latin typeface="Bookman Old Style" pitchFamily="18" charset="0"/>
              </a:rPr>
              <a:t> ve </a:t>
            </a:r>
            <a:r>
              <a:rPr lang="tr-TR" sz="3200" b="1" dirty="0" smtClean="0">
                <a:solidFill>
                  <a:schemeClr val="bg2">
                    <a:lumMod val="75000"/>
                  </a:schemeClr>
                </a:solidFill>
                <a:latin typeface="Bookman Old Style" pitchFamily="18" charset="0"/>
              </a:rPr>
              <a:t>nesnellik </a:t>
            </a:r>
            <a:r>
              <a:rPr lang="tr-TR" sz="3200" b="1" dirty="0" smtClean="0">
                <a:latin typeface="Bookman Old Style" pitchFamily="18" charset="0"/>
              </a:rPr>
              <a:t>ilkelerinden uzak habercilik anlayışı sağlık iletişiminin önündeki en önemli engeldir…</a:t>
            </a:r>
            <a:endParaRPr lang="tr-TR" sz="3200" b="1" dirty="0">
              <a:latin typeface="Bookman Old Style"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noAutofit/>
          </a:bodyPr>
          <a:lstStyle/>
          <a:p>
            <a:pPr algn="ctr"/>
            <a:r>
              <a:rPr lang="tr-TR" sz="2400" b="1" dirty="0" smtClean="0">
                <a:solidFill>
                  <a:schemeClr val="accent3"/>
                </a:solidFill>
                <a:latin typeface="Bookman Old Style" pitchFamily="18" charset="0"/>
              </a:rPr>
              <a:t/>
            </a:r>
            <a:br>
              <a:rPr lang="tr-TR" sz="2400" b="1" dirty="0" smtClean="0">
                <a:solidFill>
                  <a:schemeClr val="accent3"/>
                </a:solidFill>
                <a:latin typeface="Bookman Old Style" pitchFamily="18" charset="0"/>
              </a:rPr>
            </a:br>
            <a:r>
              <a:rPr lang="tr-TR" sz="2400" b="1" dirty="0" smtClean="0">
                <a:solidFill>
                  <a:schemeClr val="accent3"/>
                </a:solidFill>
                <a:latin typeface="Bookman Old Style" pitchFamily="18" charset="0"/>
              </a:rPr>
              <a:t/>
            </a:r>
            <a:br>
              <a:rPr lang="tr-TR" sz="2400" b="1" dirty="0" smtClean="0">
                <a:solidFill>
                  <a:schemeClr val="accent3"/>
                </a:solidFill>
                <a:latin typeface="Bookman Old Style" pitchFamily="18" charset="0"/>
              </a:rPr>
            </a:br>
            <a:r>
              <a:rPr lang="tr-TR" sz="2400" b="1" dirty="0" smtClean="0">
                <a:solidFill>
                  <a:schemeClr val="accent3"/>
                </a:solidFill>
                <a:latin typeface="Bookman Old Style" pitchFamily="18" charset="0"/>
              </a:rPr>
              <a:t/>
            </a:r>
            <a:br>
              <a:rPr lang="tr-TR" sz="2400" b="1" dirty="0" smtClean="0">
                <a:solidFill>
                  <a:schemeClr val="accent3"/>
                </a:solidFill>
                <a:latin typeface="Bookman Old Style" pitchFamily="18" charset="0"/>
              </a:rPr>
            </a:br>
            <a:r>
              <a:rPr lang="tr-TR" sz="2400" b="1" dirty="0" smtClean="0">
                <a:solidFill>
                  <a:schemeClr val="accent3"/>
                </a:solidFill>
                <a:latin typeface="Bookman Old Style" pitchFamily="18" charset="0"/>
              </a:rPr>
              <a:t/>
            </a:r>
            <a:br>
              <a:rPr lang="tr-TR" sz="2400" b="1" dirty="0" smtClean="0">
                <a:solidFill>
                  <a:schemeClr val="accent3"/>
                </a:solidFill>
                <a:latin typeface="Bookman Old Style" pitchFamily="18" charset="0"/>
              </a:rPr>
            </a:br>
            <a:endParaRPr lang="tr-TR" sz="2400" b="1" dirty="0">
              <a:solidFill>
                <a:schemeClr val="accent3"/>
              </a:solidFill>
              <a:latin typeface="Bookman Old Style" pitchFamily="18" charset="0"/>
            </a:endParaRPr>
          </a:p>
        </p:txBody>
      </p:sp>
      <p:sp>
        <p:nvSpPr>
          <p:cNvPr id="3" name="2 İçerik Yer Tutucusu"/>
          <p:cNvSpPr>
            <a:spLocks noGrp="1"/>
          </p:cNvSpPr>
          <p:nvPr>
            <p:ph idx="4294967295"/>
          </p:nvPr>
        </p:nvSpPr>
        <p:spPr>
          <a:xfrm>
            <a:off x="0" y="1333500"/>
            <a:ext cx="8229600" cy="4551363"/>
          </a:xfrm>
        </p:spPr>
        <p:txBody>
          <a:bodyPr>
            <a:noAutofit/>
          </a:bodyPr>
          <a:lstStyle/>
          <a:p>
            <a:r>
              <a:rPr lang="tr-TR" sz="1800" b="1" dirty="0" smtClean="0">
                <a:latin typeface="Bookman Old Style" pitchFamily="18" charset="0"/>
              </a:rPr>
              <a:t>1. Öncelikle zarar vermemeye çalış. İnsan Hakları ve kamu yararının üstünlüğü esas olmalıdır.</a:t>
            </a:r>
          </a:p>
          <a:p>
            <a:endParaRPr lang="tr-TR" sz="1800" b="1" dirty="0" smtClean="0">
              <a:latin typeface="Bookman Old Style" pitchFamily="18" charset="0"/>
            </a:endParaRPr>
          </a:p>
          <a:p>
            <a:r>
              <a:rPr lang="tr-TR" sz="1800" b="1" dirty="0" smtClean="0">
                <a:latin typeface="Bookman Old Style" pitchFamily="18" charset="0"/>
              </a:rPr>
              <a:t>2. Doğruları bulun. Haberi yetiştirmeniz riske girse bile verilerinizi ve kaynaklarınızı doğrulayın.</a:t>
            </a:r>
          </a:p>
          <a:p>
            <a:endParaRPr lang="tr-TR" sz="1800" b="1" dirty="0" smtClean="0">
              <a:latin typeface="Bookman Old Style" pitchFamily="18" charset="0"/>
            </a:endParaRPr>
          </a:p>
          <a:p>
            <a:r>
              <a:rPr lang="tr-TR" sz="1800" b="1" dirty="0" smtClean="0">
                <a:latin typeface="Bookman Old Style" pitchFamily="18" charset="0"/>
              </a:rPr>
              <a:t>3. Sahte umutlar vermeyin. Özellikle de ‘mucizevi tedavi’ ya da ‘potansiyel korku’lara yönelik iddiaları aktarırken dikkatli olun.</a:t>
            </a:r>
          </a:p>
          <a:p>
            <a:endParaRPr lang="tr-TR" sz="1800" b="1" dirty="0" smtClean="0">
              <a:latin typeface="Bookman Old Style" pitchFamily="18" charset="0"/>
            </a:endParaRPr>
          </a:p>
          <a:p>
            <a:r>
              <a:rPr lang="tr-TR" sz="1800" b="1" dirty="0" smtClean="0">
                <a:latin typeface="Bookman Old Style" pitchFamily="18" charset="0"/>
              </a:rPr>
              <a:t>4. Kimin çıkarına hizmet ettiğinize dikkat edin. Kendinize ‘bu haberden en çok kimler yararlanabilir?’ diye sorun.</a:t>
            </a:r>
          </a:p>
          <a:p>
            <a:endParaRPr lang="tr-TR" sz="1800" b="1" dirty="0" smtClean="0">
              <a:latin typeface="Bookman Old Style" pitchFamily="18" charset="0"/>
            </a:endParaRPr>
          </a:p>
          <a:p>
            <a:r>
              <a:rPr lang="tr-TR" sz="1800" b="1" dirty="0" smtClean="0">
                <a:latin typeface="Bookman Old Style" pitchFamily="18" charset="0"/>
              </a:rPr>
              <a:t>5. Özel teşvikleri reddedin. Eğer elde ettiğiniz materyal bir sponsorluk sonucunda yayınlandıysa bunu her zaman açıkça ortaya koyun.</a:t>
            </a:r>
          </a:p>
        </p:txBody>
      </p:sp>
      <p:sp>
        <p:nvSpPr>
          <p:cNvPr id="4" name="3 Dikdörtgen"/>
          <p:cNvSpPr/>
          <p:nvPr/>
        </p:nvSpPr>
        <p:spPr>
          <a:xfrm>
            <a:off x="683568" y="332656"/>
            <a:ext cx="7488832" cy="1015663"/>
          </a:xfrm>
          <a:prstGeom prst="rect">
            <a:avLst/>
          </a:prstGeom>
        </p:spPr>
        <p:txBody>
          <a:bodyPr wrap="square">
            <a:spAutoFit/>
          </a:bodyPr>
          <a:lstStyle/>
          <a:p>
            <a:r>
              <a:rPr lang="en-US" sz="2000" b="1" dirty="0" smtClean="0">
                <a:latin typeface="Bookman Old Style" pitchFamily="18" charset="0"/>
              </a:rPr>
              <a:t>European Health Communication Network</a:t>
            </a:r>
            <a:r>
              <a:rPr lang="tr-TR" sz="2000" b="1" dirty="0" smtClean="0">
                <a:latin typeface="Bookman Old Style" pitchFamily="18" charset="0"/>
              </a:rPr>
              <a:t> (EHCN)</a:t>
            </a:r>
            <a:br>
              <a:rPr lang="tr-TR" sz="2000" b="1" dirty="0" smtClean="0">
                <a:latin typeface="Bookman Old Style" pitchFamily="18" charset="0"/>
              </a:rPr>
            </a:br>
            <a:r>
              <a:rPr lang="tr-TR" sz="2000" b="1" dirty="0" smtClean="0">
                <a:latin typeface="Bookman Old Style" pitchFamily="18" charset="0"/>
              </a:rPr>
              <a:t>Sağlık Muhabirleri İçin Rehber (Moskova Rehberi)</a:t>
            </a:r>
            <a:br>
              <a:rPr lang="tr-TR" sz="2000" b="1" dirty="0" smtClean="0">
                <a:latin typeface="Bookman Old Style" pitchFamily="18" charset="0"/>
              </a:rPr>
            </a:br>
            <a:endParaRPr lang="tr-T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2 İçerik Yer Tutucusu"/>
          <p:cNvSpPr>
            <a:spLocks noGrp="1"/>
          </p:cNvSpPr>
          <p:nvPr>
            <p:ph idx="4294967295"/>
          </p:nvPr>
        </p:nvSpPr>
        <p:spPr>
          <a:xfrm>
            <a:off x="914400" y="476250"/>
            <a:ext cx="8229600" cy="5343525"/>
          </a:xfrm>
        </p:spPr>
        <p:txBody>
          <a:bodyPr>
            <a:normAutofit fontScale="62500" lnSpcReduction="20000"/>
          </a:bodyPr>
          <a:lstStyle/>
          <a:p>
            <a:r>
              <a:rPr lang="tr-TR" b="1" dirty="0" smtClean="0">
                <a:latin typeface="Bookman Old Style" pitchFamily="18" charset="0"/>
              </a:rPr>
              <a:t>6. Gizlilik şartıyla sizinle paylaşılmış enformasyonun kaynağını asla ifşa etmeyin.</a:t>
            </a:r>
          </a:p>
          <a:p>
            <a:endParaRPr lang="tr-TR" b="1" dirty="0" smtClean="0">
              <a:latin typeface="Bookman Old Style" pitchFamily="18" charset="0"/>
            </a:endParaRPr>
          </a:p>
          <a:p>
            <a:r>
              <a:rPr lang="tr-TR" b="1" dirty="0" smtClean="0">
                <a:latin typeface="Bookman Old Style" pitchFamily="18" charset="0"/>
              </a:rPr>
              <a:t>7. Hastanın, engellinin ve onların ailelerinin mahremiyetine her zaman saygı gösterin.</a:t>
            </a:r>
          </a:p>
          <a:p>
            <a:endParaRPr lang="tr-TR" b="1" dirty="0" smtClean="0">
              <a:latin typeface="Bookman Old Style" pitchFamily="18" charset="0"/>
            </a:endParaRPr>
          </a:p>
          <a:p>
            <a:r>
              <a:rPr lang="tr-TR" b="1" dirty="0" smtClean="0">
                <a:latin typeface="Bookman Old Style" pitchFamily="18" charset="0"/>
              </a:rPr>
              <a:t>8. Haberinizin sonuçlarına dikkat edin. Hasta ya da engelli bireylerin-özellikle de çocukların-medya ilgisini kaybettikten sonra yaşayacak uzun bir hayatlarının olduğunu hatırlayın. </a:t>
            </a:r>
          </a:p>
          <a:p>
            <a:endParaRPr lang="tr-TR" b="1" dirty="0" smtClean="0">
              <a:latin typeface="Bookman Old Style" pitchFamily="18" charset="0"/>
            </a:endParaRPr>
          </a:p>
          <a:p>
            <a:r>
              <a:rPr lang="tr-TR" b="1" dirty="0" smtClean="0">
                <a:latin typeface="Bookman Old Style" pitchFamily="18" charset="0"/>
              </a:rPr>
              <a:t>9. İnsanların acılarının ‘davetsiz misafiri’ olmayın. Yoksunluk içinde olanların duygularına saygı gösterin, özellikle de afetler sırasında. Kurbanların ve ailelerin yakın-plan fotoğrafları veya televizyon görüntülerinin verilmesinden mümkün olduğu sürece kaçınılmalıdır.</a:t>
            </a:r>
          </a:p>
          <a:p>
            <a:endParaRPr lang="tr-TR" b="1" dirty="0" smtClean="0">
              <a:latin typeface="Bookman Old Style" pitchFamily="18" charset="0"/>
            </a:endParaRPr>
          </a:p>
          <a:p>
            <a:r>
              <a:rPr lang="tr-TR" b="1" dirty="0" smtClean="0">
                <a:latin typeface="Bookman Old Style" pitchFamily="18" charset="0"/>
              </a:rPr>
              <a:t>10. Kararsızsanız, haberi yapmayın. (WHO EHCN, 2000).</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188913"/>
            <a:ext cx="7391400" cy="1143000"/>
          </a:xfrm>
        </p:spPr>
        <p:txBody>
          <a:bodyPr/>
          <a:lstStyle/>
          <a:p>
            <a:pPr algn="ctr"/>
            <a:r>
              <a:rPr lang="tr-TR" sz="4000" dirty="0" smtClean="0">
                <a:solidFill>
                  <a:schemeClr val="tx1"/>
                </a:solidFill>
                <a:latin typeface="Bookman Old Style" pitchFamily="18" charset="0"/>
              </a:rPr>
              <a:t>ÖNERİLER…</a:t>
            </a:r>
            <a:endParaRPr lang="tr-TR" sz="40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1268413"/>
            <a:ext cx="7772400" cy="4752975"/>
          </a:xfrm>
        </p:spPr>
        <p:txBody>
          <a:bodyPr>
            <a:normAutofit fontScale="92500" lnSpcReduction="10000"/>
          </a:bodyPr>
          <a:lstStyle/>
          <a:p>
            <a:pPr>
              <a:buFont typeface="Wingdings" pitchFamily="2" charset="2"/>
              <a:buChar char="Ø"/>
            </a:pPr>
            <a:r>
              <a:rPr lang="tr-TR" sz="2400" b="1" dirty="0" smtClean="0">
                <a:latin typeface="Bookman Old Style" pitchFamily="18" charset="0"/>
              </a:rPr>
              <a:t>Bilim ve sağlık haberciliğinde uzmanlaşma ihtiyacına yönelik eğitimler düzenlenmeli</a:t>
            </a:r>
          </a:p>
          <a:p>
            <a:endParaRPr lang="tr-TR" sz="2400" b="1" dirty="0" smtClean="0">
              <a:latin typeface="Bookman Old Style" pitchFamily="18" charset="0"/>
            </a:endParaRPr>
          </a:p>
          <a:p>
            <a:pPr lvl="1">
              <a:buFont typeface="Arial" pitchFamily="34" charset="0"/>
              <a:buChar char="•"/>
            </a:pPr>
            <a:r>
              <a:rPr lang="tr-TR" b="1" dirty="0" smtClean="0">
                <a:latin typeface="Bookman Old Style" pitchFamily="18" charset="0"/>
              </a:rPr>
              <a:t>Akademi (Tıp/Kamu Sağlığı ve İletişim)/Sağlık Bakanlığı ve ilgili diğer Bakanlıklar/STK/Medya işbirliği</a:t>
            </a:r>
          </a:p>
          <a:p>
            <a:pPr lvl="1">
              <a:buFont typeface="Arial" pitchFamily="34" charset="0"/>
              <a:buChar char="•"/>
            </a:pPr>
            <a:endParaRPr lang="tr-TR" b="1" dirty="0" smtClean="0">
              <a:latin typeface="Bookman Old Style" pitchFamily="18" charset="0"/>
            </a:endParaRPr>
          </a:p>
          <a:p>
            <a:pPr marL="0" lvl="1" indent="0">
              <a:spcBef>
                <a:spcPts val="0"/>
              </a:spcBef>
              <a:buClr>
                <a:schemeClr val="bg2">
                  <a:lumMod val="40000"/>
                  <a:lumOff val="60000"/>
                </a:schemeClr>
              </a:buClr>
              <a:buFont typeface="Wingdings" pitchFamily="2" charset="2"/>
              <a:buChar char="Ø"/>
            </a:pPr>
            <a:r>
              <a:rPr lang="tr-TR" sz="2400" b="1" dirty="0" smtClean="0">
                <a:latin typeface="Bookman Old Style" pitchFamily="18" charset="0"/>
              </a:rPr>
              <a:t>Hem geleneksel medya için hem de sosyal medya için sağlık enformasyonu iletiminde ortak ilkeleri benimsemek  için bir “Medya Rehberi” oluşturulması</a:t>
            </a:r>
          </a:p>
          <a:p>
            <a:pPr marL="0" lvl="1" indent="0">
              <a:spcBef>
                <a:spcPts val="0"/>
              </a:spcBef>
            </a:pPr>
            <a:endParaRPr lang="tr-TR" sz="2400" b="1" dirty="0" smtClean="0">
              <a:latin typeface="Bookman Old Style" pitchFamily="18" charset="0"/>
            </a:endParaRPr>
          </a:p>
          <a:p>
            <a:pPr marL="0" lvl="1" indent="0">
              <a:spcBef>
                <a:spcPts val="0"/>
              </a:spcBef>
              <a:buClr>
                <a:schemeClr val="accent3"/>
              </a:buClr>
              <a:buFont typeface="Wingdings" pitchFamily="2" charset="2"/>
              <a:buChar char="Ø"/>
            </a:pPr>
            <a:r>
              <a:rPr lang="tr-TR" sz="2400" b="1" dirty="0" smtClean="0">
                <a:latin typeface="Bookman Old Style" pitchFamily="18" charset="0"/>
              </a:rPr>
              <a:t>ESAM gibi kuruluşların etkinleştirilmesi</a:t>
            </a:r>
          </a:p>
          <a:p>
            <a:pPr lvl="1">
              <a:buFont typeface="Arial" pitchFamily="34" charset="0"/>
              <a:buChar char="•"/>
            </a:pPr>
            <a:endParaRPr lang="tr-TR" b="1" dirty="0" smtClean="0">
              <a:latin typeface="Bookman Old Style" pitchFamily="18" charset="0"/>
            </a:endParaRP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4294967295"/>
          </p:nvPr>
        </p:nvSpPr>
        <p:spPr>
          <a:xfrm>
            <a:off x="0" y="260350"/>
            <a:ext cx="8713788" cy="4897438"/>
          </a:xfrm>
        </p:spPr>
        <p:txBody>
          <a:bodyPr/>
          <a:lstStyle/>
          <a:p>
            <a:pPr>
              <a:buFont typeface="Wingdings" pitchFamily="2" charset="2"/>
              <a:buChar char="Ø"/>
            </a:pPr>
            <a:r>
              <a:rPr lang="tr-TR" b="1" dirty="0" smtClean="0">
                <a:latin typeface="Bookman Old Style" pitchFamily="18" charset="0"/>
              </a:rPr>
              <a:t> </a:t>
            </a:r>
            <a:r>
              <a:rPr lang="tr-TR" sz="3000" b="1" dirty="0" smtClean="0">
                <a:latin typeface="Bookman Old Style" pitchFamily="18" charset="0"/>
              </a:rPr>
              <a:t>Risk ve kriz zamanlarında farklı ihtiyaçlar olduğu (risk ve kriz iletişimi) göz önünde bulundurulması</a:t>
            </a:r>
          </a:p>
          <a:p>
            <a:pPr>
              <a:buFont typeface="Wingdings" pitchFamily="2" charset="2"/>
              <a:buChar char="Ø"/>
            </a:pPr>
            <a:r>
              <a:rPr lang="tr-TR" sz="3000" b="1" dirty="0" smtClean="0">
                <a:latin typeface="Bookman Old Style" pitchFamily="18" charset="0"/>
              </a:rPr>
              <a:t> İlgili enformasyon kaynakları arasında bir “ağ” kurulması (MİGA örneği)</a:t>
            </a:r>
          </a:p>
          <a:p>
            <a:pPr>
              <a:buFont typeface="Wingdings" pitchFamily="2" charset="2"/>
              <a:buChar char="Ø"/>
            </a:pPr>
            <a:r>
              <a:rPr lang="tr-TR" sz="3000" b="1" dirty="0" smtClean="0">
                <a:latin typeface="Bookman Old Style" pitchFamily="18" charset="0"/>
              </a:rPr>
              <a:t> Kaynağın ve alıcının “aynı dili” konuşmaları sağlanması </a:t>
            </a:r>
          </a:p>
          <a:p>
            <a:pPr>
              <a:buFont typeface="Wingdings" pitchFamily="2" charset="2"/>
              <a:buChar char="Ø"/>
            </a:pPr>
            <a:r>
              <a:rPr lang="tr-TR" sz="3000" b="1" dirty="0" smtClean="0">
                <a:latin typeface="Bookman Old Style" pitchFamily="18" charset="0"/>
              </a:rPr>
              <a:t> Kaynağın da medyanın kriterlerini anlaması…</a:t>
            </a:r>
          </a:p>
          <a:p>
            <a:pPr>
              <a:buFont typeface="Wingdings" pitchFamily="2" charset="2"/>
              <a:buChar char="Ø"/>
            </a:pPr>
            <a:endParaRPr lang="tr-TR" b="1" dirty="0" smtClean="0">
              <a:latin typeface="Bookman Old Style" pitchFamily="18" charset="0"/>
            </a:endParaRPr>
          </a:p>
          <a:p>
            <a:pPr>
              <a:buFont typeface="Arial" pitchFamily="34" charset="0"/>
              <a:buChar char="•"/>
            </a:pPr>
            <a:endParaRPr lang="tr-TR" b="1" dirty="0" smtClean="0">
              <a:latin typeface="Bookman Old Style" pitchFamily="18" charset="0"/>
            </a:endParaRPr>
          </a:p>
          <a:p>
            <a:endParaRPr lang="tr-TR" b="1" dirty="0" smtClean="0">
              <a:latin typeface="Bookman Old Style" pitchFamily="18" charset="0"/>
            </a:endParaRP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752600" y="115888"/>
            <a:ext cx="7391400" cy="1143000"/>
          </a:xfrm>
        </p:spPr>
        <p:txBody>
          <a:bodyPr/>
          <a:lstStyle/>
          <a:p>
            <a:r>
              <a:rPr lang="tr-TR" sz="3600" dirty="0" smtClean="0">
                <a:solidFill>
                  <a:schemeClr val="tx1"/>
                </a:solidFill>
                <a:latin typeface="Bookman Old Style" pitchFamily="18" charset="0"/>
              </a:rPr>
              <a:t>KAYNAKÇA</a:t>
            </a:r>
            <a:r>
              <a:rPr lang="tr-TR" sz="4000" dirty="0" smtClean="0">
                <a:solidFill>
                  <a:schemeClr val="tx1"/>
                </a:solidFill>
              </a:rPr>
              <a:t/>
            </a:r>
            <a:br>
              <a:rPr lang="tr-TR" sz="4000" dirty="0" smtClean="0">
                <a:solidFill>
                  <a:schemeClr val="tx1"/>
                </a:solidFill>
              </a:rPr>
            </a:br>
            <a:endParaRPr lang="tr-TR" sz="4000" dirty="0">
              <a:solidFill>
                <a:schemeClr val="tx1"/>
              </a:solidFill>
            </a:endParaRPr>
          </a:p>
        </p:txBody>
      </p:sp>
      <p:sp>
        <p:nvSpPr>
          <p:cNvPr id="3" name="2 Metin Yer Tutucusu"/>
          <p:cNvSpPr>
            <a:spLocks noGrp="1"/>
          </p:cNvSpPr>
          <p:nvPr>
            <p:ph type="body" idx="4294967295"/>
          </p:nvPr>
        </p:nvSpPr>
        <p:spPr>
          <a:xfrm>
            <a:off x="0" y="981075"/>
            <a:ext cx="7772400" cy="4897438"/>
          </a:xfrm>
        </p:spPr>
        <p:txBody>
          <a:bodyPr>
            <a:normAutofit fontScale="77500" lnSpcReduction="20000"/>
          </a:bodyPr>
          <a:lstStyle/>
          <a:p>
            <a:r>
              <a:rPr lang="tr-TR" b="1" dirty="0" smtClean="0">
                <a:latin typeface="Bookman Old Style" pitchFamily="18" charset="0"/>
              </a:rPr>
              <a:t>WHO, </a:t>
            </a:r>
            <a:r>
              <a:rPr lang="tr-TR" b="1" dirty="0" err="1" smtClean="0">
                <a:latin typeface="Bookman Old Style" pitchFamily="18" charset="0"/>
              </a:rPr>
              <a:t>European</a:t>
            </a:r>
            <a:r>
              <a:rPr lang="tr-TR" b="1" dirty="0" smtClean="0">
                <a:latin typeface="Bookman Old Style" pitchFamily="18" charset="0"/>
              </a:rPr>
              <a:t> </a:t>
            </a:r>
            <a:r>
              <a:rPr lang="tr-TR" b="1" dirty="0" err="1" smtClean="0">
                <a:latin typeface="Bookman Old Style" pitchFamily="18" charset="0"/>
              </a:rPr>
              <a:t>Health</a:t>
            </a:r>
            <a:r>
              <a:rPr lang="tr-TR" b="1" dirty="0" smtClean="0">
                <a:latin typeface="Bookman Old Style" pitchFamily="18" charset="0"/>
              </a:rPr>
              <a:t> </a:t>
            </a:r>
            <a:r>
              <a:rPr lang="tr-TR" b="1" dirty="0" err="1" smtClean="0">
                <a:latin typeface="Bookman Old Style" pitchFamily="18" charset="0"/>
              </a:rPr>
              <a:t>Communication</a:t>
            </a:r>
            <a:r>
              <a:rPr lang="tr-TR" b="1" dirty="0" smtClean="0">
                <a:latin typeface="Bookman Old Style" pitchFamily="18" charset="0"/>
              </a:rPr>
              <a:t> Network, </a:t>
            </a:r>
            <a:r>
              <a:rPr lang="tr-TR" b="1" i="1" dirty="0" err="1" smtClean="0">
                <a:latin typeface="Bookman Old Style" pitchFamily="18" charset="0"/>
              </a:rPr>
              <a:t>Moscow</a:t>
            </a:r>
            <a:r>
              <a:rPr lang="tr-TR" b="1" i="1" dirty="0" smtClean="0">
                <a:latin typeface="Bookman Old Style" pitchFamily="18" charset="0"/>
              </a:rPr>
              <a:t> </a:t>
            </a:r>
            <a:r>
              <a:rPr lang="tr-TR" b="1" i="1" dirty="0" err="1" smtClean="0">
                <a:latin typeface="Bookman Old Style" pitchFamily="18" charset="0"/>
              </a:rPr>
              <a:t>Guide</a:t>
            </a:r>
            <a:r>
              <a:rPr lang="tr-TR" b="1" dirty="0" smtClean="0">
                <a:latin typeface="Bookman Old Style" pitchFamily="18" charset="0"/>
              </a:rPr>
              <a:t>, 2000.</a:t>
            </a:r>
          </a:p>
          <a:p>
            <a:endParaRPr lang="en-US" b="1" dirty="0" smtClean="0">
              <a:latin typeface="Bookman Old Style" pitchFamily="18" charset="0"/>
            </a:endParaRPr>
          </a:p>
          <a:p>
            <a:r>
              <a:rPr lang="en-US" b="1" dirty="0" err="1" smtClean="0">
                <a:latin typeface="Bookman Old Style" pitchFamily="18" charset="0"/>
              </a:rPr>
              <a:t>Renata</a:t>
            </a:r>
            <a:r>
              <a:rPr lang="en-US" b="1" dirty="0" smtClean="0">
                <a:latin typeface="Bookman Old Style" pitchFamily="18" charset="0"/>
              </a:rPr>
              <a:t> </a:t>
            </a:r>
            <a:r>
              <a:rPr lang="en-US" b="1" dirty="0" err="1" smtClean="0">
                <a:latin typeface="Bookman Old Style" pitchFamily="18" charset="0"/>
              </a:rPr>
              <a:t>Schiavo</a:t>
            </a:r>
            <a:r>
              <a:rPr lang="en-US" b="1" dirty="0" smtClean="0">
                <a:latin typeface="Bookman Old Style" pitchFamily="18" charset="0"/>
              </a:rPr>
              <a:t>, </a:t>
            </a:r>
            <a:r>
              <a:rPr lang="en-US" b="1" i="1" dirty="0" smtClean="0">
                <a:latin typeface="Bookman Old Style" pitchFamily="18" charset="0"/>
              </a:rPr>
              <a:t>Health Communication: From Theory to Practice</a:t>
            </a:r>
            <a:r>
              <a:rPr lang="en-US" b="1" dirty="0" smtClean="0">
                <a:latin typeface="Bookman Old Style" pitchFamily="18" charset="0"/>
              </a:rPr>
              <a:t>, CA: John </a:t>
            </a:r>
            <a:r>
              <a:rPr lang="en-US" b="1" dirty="0" err="1" smtClean="0">
                <a:latin typeface="Bookman Old Style" pitchFamily="18" charset="0"/>
              </a:rPr>
              <a:t>Wiley&amp;Sons</a:t>
            </a:r>
            <a:r>
              <a:rPr lang="en-US" b="1" dirty="0" smtClean="0">
                <a:latin typeface="Bookman Old Style" pitchFamily="18" charset="0"/>
              </a:rPr>
              <a:t>, 2007.</a:t>
            </a:r>
            <a:endParaRPr lang="tr-TR" b="1" dirty="0" smtClean="0">
              <a:latin typeface="Bookman Old Style" pitchFamily="18" charset="0"/>
            </a:endParaRPr>
          </a:p>
          <a:p>
            <a:endParaRPr lang="tr-TR" b="1" dirty="0" smtClean="0">
              <a:latin typeface="Bookman Old Style" pitchFamily="18" charset="0"/>
            </a:endParaRPr>
          </a:p>
          <a:p>
            <a:r>
              <a:rPr lang="tr-TR" b="1" dirty="0" smtClean="0">
                <a:latin typeface="Bookman Old Style" pitchFamily="18" charset="0"/>
              </a:rPr>
              <a:t>İnci Çınarlı, </a:t>
            </a:r>
            <a:r>
              <a:rPr lang="tr-TR" b="1" i="1" dirty="0" smtClean="0">
                <a:latin typeface="Bookman Old Style" pitchFamily="18" charset="0"/>
              </a:rPr>
              <a:t>Sağlık İletişimi ve Medya</a:t>
            </a:r>
            <a:r>
              <a:rPr lang="tr-TR" b="1" dirty="0" smtClean="0">
                <a:latin typeface="Bookman Old Style" pitchFamily="18" charset="0"/>
              </a:rPr>
              <a:t>, Ankara: Nobel Yayınevi, 2008. </a:t>
            </a:r>
          </a:p>
          <a:p>
            <a:endParaRPr lang="en-US" b="1" dirty="0" smtClean="0">
              <a:latin typeface="Bookman Old Style" pitchFamily="18" charset="0"/>
            </a:endParaRPr>
          </a:p>
          <a:p>
            <a:r>
              <a:rPr lang="en-US" b="1" dirty="0" smtClean="0">
                <a:latin typeface="Bookman Old Style" pitchFamily="18" charset="0"/>
              </a:rPr>
              <a:t>Kevin </a:t>
            </a:r>
            <a:r>
              <a:rPr lang="en-US" b="1" dirty="0" err="1" smtClean="0">
                <a:latin typeface="Bookman Old Style" pitchFamily="18" charset="0"/>
              </a:rPr>
              <a:t>B.Wright</a:t>
            </a:r>
            <a:r>
              <a:rPr lang="en-US" b="1" dirty="0" smtClean="0">
                <a:latin typeface="Bookman Old Style" pitchFamily="18" charset="0"/>
              </a:rPr>
              <a:t>, Lisa Sparks </a:t>
            </a:r>
            <a:r>
              <a:rPr lang="en-US" b="1" dirty="0" err="1" smtClean="0">
                <a:latin typeface="Bookman Old Style" pitchFamily="18" charset="0"/>
              </a:rPr>
              <a:t>ve</a:t>
            </a:r>
            <a:r>
              <a:rPr lang="en-US" b="1" dirty="0" smtClean="0">
                <a:latin typeface="Bookman Old Style" pitchFamily="18" charset="0"/>
              </a:rPr>
              <a:t> </a:t>
            </a:r>
            <a:r>
              <a:rPr lang="en-US" b="1" dirty="0" err="1" smtClean="0">
                <a:latin typeface="Bookman Old Style" pitchFamily="18" charset="0"/>
              </a:rPr>
              <a:t>H.Dan</a:t>
            </a:r>
            <a:r>
              <a:rPr lang="en-US" b="1" dirty="0" smtClean="0">
                <a:latin typeface="Bookman Old Style" pitchFamily="18" charset="0"/>
              </a:rPr>
              <a:t> O’Hair, </a:t>
            </a:r>
            <a:r>
              <a:rPr lang="en-US" b="1" i="1" dirty="0" smtClean="0">
                <a:latin typeface="Bookman Old Style" pitchFamily="18" charset="0"/>
              </a:rPr>
              <a:t>Health Communication in the 21st. </a:t>
            </a:r>
            <a:r>
              <a:rPr lang="tr-TR" b="1" i="1" dirty="0" smtClean="0">
                <a:latin typeface="Bookman Old Style" pitchFamily="18" charset="0"/>
              </a:rPr>
              <a:t>C</a:t>
            </a:r>
            <a:r>
              <a:rPr lang="en-US" b="1" i="1" dirty="0" err="1" smtClean="0">
                <a:latin typeface="Bookman Old Style" pitchFamily="18" charset="0"/>
              </a:rPr>
              <a:t>entury</a:t>
            </a:r>
            <a:r>
              <a:rPr lang="en-US" b="1" dirty="0" smtClean="0">
                <a:latin typeface="Bookman Old Style" pitchFamily="18" charset="0"/>
              </a:rPr>
              <a:t>, MA: Blackwell Publishing, 2008. </a:t>
            </a:r>
          </a:p>
          <a:p>
            <a:endParaRPr lang="en-US" b="1" dirty="0" smtClean="0">
              <a:latin typeface="Bookman Old Style" pitchFamily="18" charset="0"/>
            </a:endParaRPr>
          </a:p>
          <a:p>
            <a:endParaRPr lang="tr-TR" b="1" dirty="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lstStyle/>
          <a:p>
            <a:r>
              <a:rPr lang="tr-TR" sz="4400" dirty="0" smtClean="0">
                <a:solidFill>
                  <a:schemeClr val="accent3"/>
                </a:solidFill>
                <a:latin typeface="Bookman Old Style" pitchFamily="18" charset="0"/>
              </a:rPr>
              <a:t>Bir diğer tanımlama…</a:t>
            </a:r>
            <a:endParaRPr lang="tr-TR" sz="4400" dirty="0">
              <a:solidFill>
                <a:schemeClr val="accent3"/>
              </a:solidFill>
              <a:latin typeface="Bookman Old Style" pitchFamily="18" charset="0"/>
            </a:endParaRPr>
          </a:p>
        </p:txBody>
      </p:sp>
      <p:sp>
        <p:nvSpPr>
          <p:cNvPr id="3" name="2 Metin Yer Tutucusu"/>
          <p:cNvSpPr>
            <a:spLocks noGrp="1"/>
          </p:cNvSpPr>
          <p:nvPr>
            <p:ph type="body" idx="4294967295"/>
          </p:nvPr>
        </p:nvSpPr>
        <p:spPr>
          <a:xfrm>
            <a:off x="0" y="765175"/>
            <a:ext cx="7772400" cy="4752975"/>
          </a:xfrm>
        </p:spPr>
        <p:txBody>
          <a:bodyPr>
            <a:normAutofit fontScale="32500" lnSpcReduction="20000"/>
          </a:bodyPr>
          <a:lstStyle/>
          <a:p>
            <a:pPr>
              <a:lnSpc>
                <a:spcPct val="160000"/>
              </a:lnSpc>
            </a:pPr>
            <a:endParaRPr lang="tr-TR" sz="5100" b="1" dirty="0" smtClean="0">
              <a:latin typeface="Bookman Old Style" pitchFamily="18" charset="0"/>
            </a:endParaRPr>
          </a:p>
          <a:p>
            <a:pPr>
              <a:lnSpc>
                <a:spcPct val="170000"/>
              </a:lnSpc>
              <a:spcBef>
                <a:spcPts val="0"/>
              </a:spcBef>
            </a:pPr>
            <a:r>
              <a:rPr lang="tr-TR" sz="7400" b="1" dirty="0" smtClean="0">
                <a:latin typeface="Bookman Old Style" pitchFamily="18" charset="0"/>
              </a:rPr>
              <a:t>“</a:t>
            </a:r>
            <a:r>
              <a:rPr lang="tr-TR" sz="7400" b="1" i="1" dirty="0" smtClean="0">
                <a:latin typeface="Bookman Old Style" pitchFamily="18" charset="0"/>
              </a:rPr>
              <a:t>Sağlığı geliştirmek, kişilerin ve toplumun </a:t>
            </a:r>
          </a:p>
          <a:p>
            <a:pPr>
              <a:lnSpc>
                <a:spcPct val="170000"/>
              </a:lnSpc>
              <a:spcBef>
                <a:spcPts val="0"/>
              </a:spcBef>
            </a:pPr>
            <a:r>
              <a:rPr lang="tr-TR" sz="7400" b="1" i="1" dirty="0" smtClean="0">
                <a:latin typeface="Bookman Old Style" pitchFamily="18" charset="0"/>
              </a:rPr>
              <a:t>sağlıkla ilgili kararları üzerinde etkili olmak ve bilgilendirmek için iletişim stratejilerinin incelenmesi ve kullanılmasıdır</a:t>
            </a:r>
            <a:r>
              <a:rPr lang="tr-TR" sz="7400" b="1" dirty="0" smtClean="0">
                <a:latin typeface="Bookman Old Style" pitchFamily="18" charset="0"/>
              </a:rPr>
              <a:t>”.</a:t>
            </a:r>
          </a:p>
          <a:p>
            <a:pPr>
              <a:lnSpc>
                <a:spcPct val="170000"/>
              </a:lnSpc>
            </a:pPr>
            <a:endParaRPr lang="tr-TR" sz="6000" b="1" dirty="0" smtClean="0">
              <a:latin typeface="Bookman Old Style" pitchFamily="18" charset="0"/>
            </a:endParaRPr>
          </a:p>
          <a:p>
            <a:pPr>
              <a:lnSpc>
                <a:spcPct val="170000"/>
              </a:lnSpc>
            </a:pPr>
            <a:endParaRPr lang="tr-TR" sz="6000" b="1" dirty="0" smtClean="0">
              <a:latin typeface="Bookman Old Style" pitchFamily="18" charset="0"/>
            </a:endParaRPr>
          </a:p>
          <a:p>
            <a:pPr algn="r">
              <a:lnSpc>
                <a:spcPct val="170000"/>
              </a:lnSpc>
            </a:pPr>
            <a:r>
              <a:rPr lang="tr-TR" sz="6000" b="1" dirty="0" smtClean="0">
                <a:latin typeface="Bookman Old Style" pitchFamily="18" charset="0"/>
              </a:rPr>
              <a:t>-</a:t>
            </a:r>
            <a:r>
              <a:rPr lang="en-GB" sz="6000" b="1" dirty="0" smtClean="0">
                <a:latin typeface="Bookman Old Style" pitchFamily="18" charset="0"/>
              </a:rPr>
              <a:t>Centers for Disease Control and Prevention</a:t>
            </a:r>
            <a:r>
              <a:rPr lang="tr-TR" sz="6000" b="1" dirty="0" smtClean="0">
                <a:latin typeface="Bookman Old Style" pitchFamily="18" charset="0"/>
              </a:rPr>
              <a:t> (CDC)</a:t>
            </a:r>
            <a:r>
              <a:rPr lang="en-GB" sz="6000" b="1" dirty="0" smtClean="0">
                <a:latin typeface="Bookman Old Style" pitchFamily="18" charset="0"/>
              </a:rPr>
              <a:t>- </a:t>
            </a:r>
          </a:p>
          <a:p>
            <a:pPr>
              <a:lnSpc>
                <a:spcPct val="170000"/>
              </a:lnSpc>
            </a:pPr>
            <a:endParaRPr lang="tr-TR" sz="3400" dirty="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4294967295"/>
          </p:nvPr>
        </p:nvSpPr>
        <p:spPr>
          <a:xfrm>
            <a:off x="0" y="476250"/>
            <a:ext cx="7713663" cy="5111750"/>
          </a:xfrm>
        </p:spPr>
        <p:txBody>
          <a:bodyPr>
            <a:normAutofit fontScale="77500" lnSpcReduction="20000"/>
          </a:bodyPr>
          <a:lstStyle/>
          <a:p>
            <a:pPr>
              <a:lnSpc>
                <a:spcPct val="150000"/>
              </a:lnSpc>
              <a:spcBef>
                <a:spcPts val="0"/>
              </a:spcBef>
            </a:pPr>
            <a:r>
              <a:rPr lang="tr-TR" b="1" dirty="0" smtClean="0">
                <a:latin typeface="Bookman Old Style" pitchFamily="18" charset="0"/>
              </a:rPr>
              <a:t>Sağlık iletişiminde çok disiplinlilik ve disiplinlerarasılık esastır: </a:t>
            </a:r>
          </a:p>
          <a:p>
            <a:pPr>
              <a:lnSpc>
                <a:spcPct val="150000"/>
              </a:lnSpc>
              <a:spcBef>
                <a:spcPts val="0"/>
              </a:spcBef>
            </a:pPr>
            <a:endParaRPr lang="tr-TR" b="1" dirty="0" smtClean="0"/>
          </a:p>
          <a:p>
            <a:pPr>
              <a:lnSpc>
                <a:spcPct val="150000"/>
              </a:lnSpc>
              <a:spcBef>
                <a:spcPts val="0"/>
              </a:spcBef>
            </a:pPr>
            <a:r>
              <a:rPr lang="tr-TR" b="1" dirty="0" smtClean="0">
                <a:latin typeface="Bookman Old Style" pitchFamily="18" charset="0"/>
              </a:rPr>
              <a:t>Sağlık iletişimi; tıp ve sağlık alanında yaşanan gelişmelerin iletişim, sosyoloji, psikoloji, antropoloji, ekonomi, istatistik, sağlık eğitimi, sağlığın geliştirilmesi, işletme, siyaset bilimi, enformasyon teknolojileri  ve tabii ki kamu sağlığını içine alarak ele alındığı bir süreçtir.</a:t>
            </a:r>
          </a:p>
          <a:p>
            <a:endParaRPr lang="tr-TR" b="1" dirty="0" smtClean="0">
              <a:latin typeface="Bookman Old Styl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lstStyle/>
          <a:p>
            <a:r>
              <a:rPr lang="tr-TR" sz="4000" dirty="0" smtClean="0">
                <a:solidFill>
                  <a:schemeClr val="tx1"/>
                </a:solidFill>
                <a:latin typeface="Bookman Old Style" pitchFamily="18" charset="0"/>
              </a:rPr>
              <a:t>Sağlık İletişimi Hangi Alanlarda Kullanılır?</a:t>
            </a:r>
            <a:endParaRPr lang="tr-TR" sz="40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2060575"/>
            <a:ext cx="8064500" cy="4537075"/>
          </a:xfrm>
        </p:spPr>
        <p:txBody>
          <a:bodyPr>
            <a:normAutofit fontScale="25000" lnSpcReduction="20000"/>
          </a:bodyPr>
          <a:lstStyle/>
          <a:p>
            <a:pPr>
              <a:lnSpc>
                <a:spcPct val="170000"/>
              </a:lnSpc>
              <a:buFont typeface="Wingdings" pitchFamily="2" charset="2"/>
              <a:buChar char="Ø"/>
            </a:pPr>
            <a:r>
              <a:rPr lang="tr-TR" sz="7200" b="1" dirty="0" smtClean="0">
                <a:latin typeface="Bookman Old Style" pitchFamily="18" charset="0"/>
              </a:rPr>
              <a:t>Sağlık personeli-hasta ilişkileri ve sağlık personelinin kendi aralarındaki iletişimi (kişiler arası düzeyde sağlık iletişimi).</a:t>
            </a:r>
          </a:p>
          <a:p>
            <a:pPr>
              <a:lnSpc>
                <a:spcPct val="170000"/>
              </a:lnSpc>
            </a:pPr>
            <a:endParaRPr lang="tr-TR" sz="7200" b="1" dirty="0" smtClean="0">
              <a:latin typeface="Bookman Old Style" pitchFamily="18" charset="0"/>
            </a:endParaRPr>
          </a:p>
          <a:p>
            <a:pPr>
              <a:lnSpc>
                <a:spcPct val="170000"/>
              </a:lnSpc>
              <a:buFont typeface="Wingdings" pitchFamily="2" charset="2"/>
              <a:buChar char="Ø"/>
            </a:pPr>
            <a:r>
              <a:rPr lang="tr-TR" sz="7200" b="1" dirty="0" smtClean="0">
                <a:latin typeface="Bookman Old Style" pitchFamily="18" charset="0"/>
              </a:rPr>
              <a:t>Tüketicilerin ve sağlık personelinin kamu sağlığı hizmetlerine nasıl ulaşacaklarına ve kullanacaklarına yönelik eğitimi (sağlık okuryazarlığı).</a:t>
            </a:r>
          </a:p>
          <a:p>
            <a:pPr>
              <a:lnSpc>
                <a:spcPct val="170000"/>
              </a:lnSpc>
            </a:pPr>
            <a:endParaRPr lang="tr-TR" sz="7200" b="1" dirty="0" smtClean="0">
              <a:latin typeface="Bookman Old Style" pitchFamily="18" charset="0"/>
            </a:endParaRPr>
          </a:p>
          <a:p>
            <a:pPr>
              <a:lnSpc>
                <a:spcPct val="170000"/>
              </a:lnSpc>
              <a:buFont typeface="Wingdings" pitchFamily="2" charset="2"/>
              <a:buChar char="Ø"/>
            </a:pPr>
            <a:r>
              <a:rPr lang="tr-TR" sz="7200" b="1" dirty="0" smtClean="0">
                <a:latin typeface="Bookman Old Style" pitchFamily="18" charset="0"/>
              </a:rPr>
              <a:t>Kişilerin klinik tavsiyeleri yerine getirmeleri </a:t>
            </a:r>
          </a:p>
          <a:p>
            <a:pPr>
              <a:lnSpc>
                <a:spcPct val="170000"/>
              </a:lnSpc>
            </a:pPr>
            <a:r>
              <a:rPr lang="tr-TR" sz="7200" b="1" dirty="0" smtClean="0">
                <a:latin typeface="Bookman Old Style" pitchFamily="18" charset="0"/>
              </a:rPr>
              <a:t>(sağlık okur yazarlığı).</a:t>
            </a:r>
          </a:p>
          <a:p>
            <a:pPr>
              <a:lnSpc>
                <a:spcPct val="170000"/>
              </a:lnSpc>
              <a:buFont typeface="Wingdings" pitchFamily="2" charset="2"/>
              <a:buChar char="Ø"/>
            </a:pPr>
            <a:endParaRPr lang="tr-TR" sz="6000" b="1" dirty="0" smtClean="0">
              <a:latin typeface="Bookman Old Style" pitchFamily="18" charset="0"/>
            </a:endParaRPr>
          </a:p>
          <a:p>
            <a:pPr>
              <a:lnSpc>
                <a:spcPct val="170000"/>
              </a:lnSpc>
              <a:buFont typeface="Wingdings" pitchFamily="2" charset="2"/>
              <a:buChar char="Ø"/>
            </a:pPr>
            <a:endParaRPr lang="tr-TR" sz="6000" b="1" dirty="0" smtClean="0">
              <a:latin typeface="Bookman Old Style" pitchFamily="18" charset="0"/>
            </a:endParaRPr>
          </a:p>
          <a:p>
            <a:pPr>
              <a:lnSpc>
                <a:spcPct val="170000"/>
              </a:lnSpc>
            </a:pPr>
            <a:endParaRPr lang="tr-TR" sz="9600" dirty="0" smtClean="0"/>
          </a:p>
          <a:p>
            <a:pPr>
              <a:buFont typeface="Wingdings" pitchFamily="2" charset="2"/>
              <a:buChar char="Ø"/>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4294967295"/>
          </p:nvPr>
        </p:nvSpPr>
        <p:spPr>
          <a:xfrm>
            <a:off x="0" y="765175"/>
            <a:ext cx="7772400" cy="5111750"/>
          </a:xfrm>
        </p:spPr>
        <p:txBody>
          <a:bodyPr>
            <a:normAutofit fontScale="85000" lnSpcReduction="10000"/>
          </a:bodyPr>
          <a:lstStyle/>
          <a:p>
            <a:pPr>
              <a:lnSpc>
                <a:spcPct val="150000"/>
              </a:lnSpc>
              <a:buFont typeface="Wingdings" pitchFamily="2" charset="2"/>
              <a:buChar char="Ø"/>
            </a:pPr>
            <a:r>
              <a:rPr lang="tr-TR" sz="2800" b="1" dirty="0" smtClean="0">
                <a:latin typeface="Bookman Old Style" pitchFamily="18" charset="0"/>
              </a:rPr>
              <a:t>Bireysel ve toplumsal sağlık riski ile ilgili enformasyonların yayılması (risk iletişimi).</a:t>
            </a:r>
          </a:p>
          <a:p>
            <a:pPr>
              <a:lnSpc>
                <a:spcPct val="150000"/>
              </a:lnSpc>
            </a:pPr>
            <a:endParaRPr lang="tr-TR" sz="2800" b="1" dirty="0" smtClean="0">
              <a:latin typeface="Bookman Old Style" pitchFamily="18" charset="0"/>
            </a:endParaRPr>
          </a:p>
          <a:p>
            <a:pPr>
              <a:lnSpc>
                <a:spcPct val="150000"/>
              </a:lnSpc>
              <a:buFont typeface="Wingdings" pitchFamily="2" charset="2"/>
              <a:buChar char="Ø"/>
            </a:pPr>
            <a:r>
              <a:rPr lang="tr-TR" sz="2800" b="1" dirty="0" smtClean="0">
                <a:latin typeface="Bookman Old Style" pitchFamily="18" charset="0"/>
              </a:rPr>
              <a:t>Kitle iletişiminde sağlık ile ilgili mesajların iletimi </a:t>
            </a:r>
          </a:p>
          <a:p>
            <a:pPr>
              <a:lnSpc>
                <a:spcPct val="150000"/>
              </a:lnSpc>
            </a:pPr>
            <a:r>
              <a:rPr lang="tr-TR" sz="2800" b="1" dirty="0" smtClean="0">
                <a:latin typeface="Bookman Old Style" pitchFamily="18" charset="0"/>
              </a:rPr>
              <a:t>(geleneksel ve yeni medyada </a:t>
            </a:r>
          </a:p>
          <a:p>
            <a:pPr>
              <a:lnSpc>
                <a:spcPct val="150000"/>
              </a:lnSpc>
            </a:pPr>
            <a:r>
              <a:rPr lang="tr-TR" sz="2800" b="1" dirty="0" smtClean="0">
                <a:latin typeface="Bookman Old Style" pitchFamily="18" charset="0"/>
              </a:rPr>
              <a:t>sağlık haberciliği, </a:t>
            </a:r>
          </a:p>
          <a:p>
            <a:pPr>
              <a:lnSpc>
                <a:spcPct val="150000"/>
              </a:lnSpc>
            </a:pPr>
            <a:r>
              <a:rPr lang="tr-TR" sz="2800" b="1" dirty="0" smtClean="0">
                <a:latin typeface="Bookman Old Style" pitchFamily="18" charset="0"/>
              </a:rPr>
              <a:t>enformasyon iletimi).</a:t>
            </a:r>
          </a:p>
          <a:p>
            <a:pPr>
              <a:lnSpc>
                <a:spcPct val="150000"/>
              </a:lnSpc>
            </a:pPr>
            <a:endParaRPr lang="tr-TR" sz="2800" b="1" dirty="0" smtClean="0">
              <a:latin typeface="Bookman Old Style" pitchFamily="18" charset="0"/>
            </a:endParaRPr>
          </a:p>
          <a:p>
            <a:endParaRPr lang="tr-TR" sz="2800" dirty="0" smtClean="0"/>
          </a:p>
          <a:p>
            <a:endParaRPr lang="tr-TR" dirty="0"/>
          </a:p>
        </p:txBody>
      </p:sp>
      <p:pic>
        <p:nvPicPr>
          <p:cNvPr id="4" name="3 Resim" descr="SocialMediaMedicine2A.jpg"/>
          <p:cNvPicPr>
            <a:picLocks noChangeAspect="1"/>
          </p:cNvPicPr>
          <p:nvPr/>
        </p:nvPicPr>
        <p:blipFill>
          <a:blip r:embed="rId2" cstate="print"/>
          <a:stretch>
            <a:fillRect/>
          </a:stretch>
        </p:blipFill>
        <p:spPr>
          <a:xfrm>
            <a:off x="5652120" y="3717032"/>
            <a:ext cx="2585864" cy="244827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4294967295"/>
          </p:nvPr>
        </p:nvSpPr>
        <p:spPr>
          <a:xfrm>
            <a:off x="0" y="692150"/>
            <a:ext cx="8145463" cy="4968875"/>
          </a:xfrm>
        </p:spPr>
        <p:txBody>
          <a:bodyPr>
            <a:normAutofit fontScale="40000" lnSpcReduction="20000"/>
          </a:bodyPr>
          <a:lstStyle/>
          <a:p>
            <a:pPr>
              <a:lnSpc>
                <a:spcPct val="170000"/>
              </a:lnSpc>
              <a:buFont typeface="Wingdings" pitchFamily="2" charset="2"/>
              <a:buChar char="Ø"/>
            </a:pPr>
            <a:r>
              <a:rPr lang="tr-TR" sz="7400" b="1" dirty="0" smtClean="0">
                <a:latin typeface="Bookman Old Style" pitchFamily="18" charset="0"/>
              </a:rPr>
              <a:t>Kamu sağlığına yönelik mesajların oluşturulması (kampanya tasarımı).</a:t>
            </a:r>
          </a:p>
          <a:p>
            <a:pPr>
              <a:lnSpc>
                <a:spcPct val="170000"/>
              </a:lnSpc>
            </a:pPr>
            <a:endParaRPr lang="tr-TR" sz="7400" b="1" dirty="0" smtClean="0">
              <a:latin typeface="Bookman Old Style" pitchFamily="18" charset="0"/>
            </a:endParaRPr>
          </a:p>
          <a:p>
            <a:pPr>
              <a:lnSpc>
                <a:spcPct val="170000"/>
              </a:lnSpc>
              <a:buFont typeface="Wingdings" pitchFamily="2" charset="2"/>
              <a:buChar char="Ø"/>
            </a:pPr>
            <a:r>
              <a:rPr lang="tr-TR" sz="7400" b="1" dirty="0" smtClean="0">
                <a:latin typeface="Bookman Old Style" pitchFamily="18" charset="0"/>
              </a:rPr>
              <a:t>Sağlıkla ilgili enformasyon sistemleri </a:t>
            </a:r>
          </a:p>
          <a:p>
            <a:pPr>
              <a:lnSpc>
                <a:spcPct val="170000"/>
              </a:lnSpc>
            </a:pPr>
            <a:r>
              <a:rPr lang="tr-TR" sz="7400" b="1" dirty="0" smtClean="0">
                <a:latin typeface="Bookman Old Style" pitchFamily="18" charset="0"/>
              </a:rPr>
              <a:t>(tele-sağlık, tele-tıp).</a:t>
            </a:r>
          </a:p>
          <a:p>
            <a:pPr>
              <a:lnSpc>
                <a:spcPct val="170000"/>
              </a:lnSpc>
            </a:pPr>
            <a:endParaRPr lang="tr-TR" sz="7400" b="1" dirty="0" smtClean="0">
              <a:latin typeface="Bookman Old Style" pitchFamily="18" charset="0"/>
            </a:endParaRPr>
          </a:p>
          <a:p>
            <a:pPr>
              <a:lnSpc>
                <a:spcPct val="170000"/>
              </a:lnSpc>
              <a:buFont typeface="Wingdings" pitchFamily="2" charset="2"/>
              <a:buChar char="Ø"/>
            </a:pPr>
            <a:endParaRPr lang="tr-TR" sz="7400" dirty="0" smtClean="0"/>
          </a:p>
          <a:p>
            <a:endParaRPr lang="tr-TR" sz="2400" dirty="0" smtClean="0"/>
          </a:p>
          <a:p>
            <a:pPr>
              <a:buFont typeface="Wingdings" pitchFamily="2" charset="2"/>
              <a:buChar char="Ø"/>
            </a:pPr>
            <a:endParaRPr lang="tr-TR" sz="2400" dirty="0" smtClean="0"/>
          </a:p>
          <a:p>
            <a:pPr>
              <a:buFont typeface="Wingdings" pitchFamily="2" charset="2"/>
              <a:buChar char="Ø"/>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381000"/>
            <a:ext cx="7391400" cy="1143000"/>
          </a:xfrm>
        </p:spPr>
        <p:txBody>
          <a:bodyPr/>
          <a:lstStyle/>
          <a:p>
            <a:r>
              <a:rPr lang="tr-TR" sz="4400" dirty="0" smtClean="0">
                <a:solidFill>
                  <a:schemeClr val="tx1"/>
                </a:solidFill>
                <a:latin typeface="Bookman Old Style" pitchFamily="18" charset="0"/>
              </a:rPr>
              <a:t>Sağlık İletişimi Yöntemleri</a:t>
            </a:r>
            <a:br>
              <a:rPr lang="tr-TR" sz="4400" dirty="0" smtClean="0">
                <a:solidFill>
                  <a:schemeClr val="tx1"/>
                </a:solidFill>
                <a:latin typeface="Bookman Old Style" pitchFamily="18" charset="0"/>
              </a:rPr>
            </a:br>
            <a:endParaRPr lang="tr-TR" sz="44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1341438"/>
            <a:ext cx="7772400" cy="3676650"/>
          </a:xfrm>
        </p:spPr>
        <p:txBody>
          <a:bodyPr>
            <a:normAutofit/>
          </a:bodyPr>
          <a:lstStyle/>
          <a:p>
            <a:pPr>
              <a:buFont typeface="Wingdings" pitchFamily="2" charset="2"/>
              <a:buChar char="Ø"/>
            </a:pPr>
            <a:r>
              <a:rPr lang="tr-TR" sz="2800" b="1" dirty="0" smtClean="0">
                <a:latin typeface="Bookman Old Style" pitchFamily="18" charset="0"/>
              </a:rPr>
              <a:t>Sosyal Pazarlama</a:t>
            </a:r>
          </a:p>
          <a:p>
            <a:endParaRPr lang="tr-TR" sz="2800" b="1" dirty="0" smtClean="0">
              <a:latin typeface="Bookman Old Style" pitchFamily="18" charset="0"/>
            </a:endParaRPr>
          </a:p>
          <a:p>
            <a:pPr>
              <a:buFont typeface="Wingdings" pitchFamily="2" charset="2"/>
              <a:buChar char="Ø"/>
            </a:pPr>
            <a:r>
              <a:rPr lang="tr-TR" sz="2800" b="1" dirty="0" smtClean="0">
                <a:latin typeface="Bookman Old Style" pitchFamily="18" charset="0"/>
              </a:rPr>
              <a:t>Medyada Savunuculuk</a:t>
            </a:r>
          </a:p>
          <a:p>
            <a:endParaRPr lang="tr-TR" sz="2800" b="1" dirty="0" smtClean="0">
              <a:latin typeface="Bookman Old Style" pitchFamily="18" charset="0"/>
            </a:endParaRPr>
          </a:p>
          <a:p>
            <a:pPr>
              <a:buFont typeface="Wingdings" pitchFamily="2" charset="2"/>
              <a:buChar char="Ø"/>
            </a:pPr>
            <a:r>
              <a:rPr lang="tr-TR" sz="2800" b="1" dirty="0" smtClean="0">
                <a:latin typeface="Bookman Old Style" pitchFamily="18" charset="0"/>
              </a:rPr>
              <a:t>Halkla İlişkiler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752600" y="260350"/>
            <a:ext cx="7391400" cy="1143000"/>
          </a:xfrm>
        </p:spPr>
        <p:txBody>
          <a:bodyPr/>
          <a:lstStyle/>
          <a:p>
            <a:r>
              <a:rPr lang="tr-TR" sz="3600" dirty="0" smtClean="0">
                <a:solidFill>
                  <a:schemeClr val="tx1"/>
                </a:solidFill>
                <a:latin typeface="Bookman Old Style" pitchFamily="18" charset="0"/>
              </a:rPr>
              <a:t>Sosyal Pazarlama</a:t>
            </a:r>
            <a:endParaRPr lang="tr-TR" sz="3600" dirty="0">
              <a:solidFill>
                <a:schemeClr val="tx1"/>
              </a:solidFill>
              <a:latin typeface="Bookman Old Style" pitchFamily="18" charset="0"/>
            </a:endParaRPr>
          </a:p>
        </p:txBody>
      </p:sp>
      <p:sp>
        <p:nvSpPr>
          <p:cNvPr id="3" name="2 Metin Yer Tutucusu"/>
          <p:cNvSpPr>
            <a:spLocks noGrp="1"/>
          </p:cNvSpPr>
          <p:nvPr>
            <p:ph type="body" idx="4294967295"/>
          </p:nvPr>
        </p:nvSpPr>
        <p:spPr>
          <a:xfrm>
            <a:off x="0" y="1412875"/>
            <a:ext cx="7772400" cy="4608513"/>
          </a:xfrm>
        </p:spPr>
        <p:txBody>
          <a:bodyPr>
            <a:normAutofit fontScale="70000" lnSpcReduction="20000"/>
          </a:bodyPr>
          <a:lstStyle/>
          <a:p>
            <a:r>
              <a:rPr lang="tr-TR" b="1" dirty="0" smtClean="0">
                <a:latin typeface="Bookman Old Style" pitchFamily="18" charset="0"/>
              </a:rPr>
              <a:t>Reklam ve pazarlama ilkelerinin olumlu sağlık davranışı sağlamak için kullanılmasıdır.</a:t>
            </a:r>
          </a:p>
          <a:p>
            <a:endParaRPr lang="tr-TR" b="1" dirty="0" smtClean="0">
              <a:latin typeface="Bookman Old Style" pitchFamily="18" charset="0"/>
            </a:endParaRPr>
          </a:p>
          <a:p>
            <a:r>
              <a:rPr lang="tr-TR" b="1" dirty="0" smtClean="0">
                <a:latin typeface="Bookman Old Style" pitchFamily="18" charset="0"/>
              </a:rPr>
              <a:t>İletişim ve sosyal psikoloji kuramlarını, uygulamalı pazarlama teknikleriyle birleştirir, bunu sağlık iletişimi kampanyalarında ortaya koyar. </a:t>
            </a:r>
          </a:p>
          <a:p>
            <a:r>
              <a:rPr lang="tr-TR" b="1" dirty="0" smtClean="0">
                <a:latin typeface="Bookman Old Style" pitchFamily="18" charset="0"/>
              </a:rPr>
              <a:t> </a:t>
            </a:r>
          </a:p>
          <a:p>
            <a:r>
              <a:rPr lang="tr-TR" b="1" dirty="0" smtClean="0">
                <a:latin typeface="Bookman Old Style" pitchFamily="18" charset="0"/>
              </a:rPr>
              <a:t>Hastalık nedeni olarak bireysel davranışlar üzerinde durulur ve dikkat, zararlı ürünler ve çevreden uzağa çekilir. </a:t>
            </a:r>
          </a:p>
          <a:p>
            <a:endParaRPr lang="tr-TR" b="1" dirty="0" smtClean="0">
              <a:latin typeface="Bookman Old Style" pitchFamily="18" charset="0"/>
            </a:endParaRPr>
          </a:p>
          <a:p>
            <a:r>
              <a:rPr lang="tr-TR" b="1" dirty="0" smtClean="0">
                <a:latin typeface="Bookman Old Style" pitchFamily="18" charset="0"/>
              </a:rPr>
              <a:t>Bireyleri gereksiz yere tüketime de yöneltebildiği için eleştirilmektedir. </a:t>
            </a:r>
            <a:endParaRPr lang="tr-TR" b="1" dirty="0">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TotalTime>
  <Words>1083</Words>
  <Application>Microsoft Office PowerPoint</Application>
  <PresentationFormat>Ekran Gösterisi (4:3)</PresentationFormat>
  <Paragraphs>187</Paragraphs>
  <Slides>28</Slides>
  <Notes>1</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1_Ofis Teması</vt:lpstr>
      <vt:lpstr> SAĞLIK İLETİŞİMİ ve  SAĞLIK HABERCİLİĞİ</vt:lpstr>
      <vt:lpstr>Sağlık İletişimi Disiplini</vt:lpstr>
      <vt:lpstr>Bir diğer tanımlama…</vt:lpstr>
      <vt:lpstr>PowerPoint Sunusu</vt:lpstr>
      <vt:lpstr>Sağlık İletişimi Hangi Alanlarda Kullanılır?</vt:lpstr>
      <vt:lpstr>PowerPoint Sunusu</vt:lpstr>
      <vt:lpstr>PowerPoint Sunusu</vt:lpstr>
      <vt:lpstr>Sağlık İletişimi Yöntemleri </vt:lpstr>
      <vt:lpstr>Sosyal Pazarlama</vt:lpstr>
      <vt:lpstr>Medyada Savunuculuk  (Media Advocacy)</vt:lpstr>
      <vt:lpstr>Halkla İlişkiler</vt:lpstr>
      <vt:lpstr>Sağlık Haberciliği ve Sağlık İletişimi Disiplini Arasındaki İlgi</vt:lpstr>
      <vt:lpstr>PowerPoint Sunusu</vt:lpstr>
      <vt:lpstr>PowerPoint Sunusu</vt:lpstr>
      <vt:lpstr>PowerPoint Sunusu</vt:lpstr>
      <vt:lpstr>PowerPoint Sunusu</vt:lpstr>
      <vt:lpstr>PowerPoint Sunusu</vt:lpstr>
      <vt:lpstr>Bilim ve Sağlık Haberciliği</vt:lpstr>
      <vt:lpstr>Bilim ve Sağlık Haberciliğinde İşlevler/Sorumluluklar</vt:lpstr>
      <vt:lpstr> Sağlık Haberciliğinde Sorunlar</vt:lpstr>
      <vt:lpstr>PowerPoint Sunusu</vt:lpstr>
      <vt:lpstr>PowerPoint Sunusu</vt:lpstr>
      <vt:lpstr>PowerPoint Sunusu</vt:lpstr>
      <vt:lpstr>    </vt:lpstr>
      <vt:lpstr>PowerPoint Sunusu</vt:lpstr>
      <vt:lpstr>ÖNERİLER…</vt:lpstr>
      <vt:lpstr>PowerPoint Sunusu</vt:lpstr>
      <vt:lpstr>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SAĞLIK İLETİŞİMİ ve  SAĞLIK HABERCİLİĞİ</dc:title>
  <dc:creator>İnci</dc:creator>
  <cp:lastModifiedBy>PC</cp:lastModifiedBy>
  <cp:revision>79</cp:revision>
  <dcterms:created xsi:type="dcterms:W3CDTF">2012-11-24T10:43:20Z</dcterms:created>
  <dcterms:modified xsi:type="dcterms:W3CDTF">2015-12-09T07:51:32Z</dcterms:modified>
</cp:coreProperties>
</file>